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0"/>
  </p:notesMasterIdLst>
  <p:sldIdLst>
    <p:sldId id="256" r:id="rId5"/>
    <p:sldId id="258" r:id="rId6"/>
    <p:sldId id="272" r:id="rId7"/>
    <p:sldId id="267" r:id="rId8"/>
    <p:sldId id="307" r:id="rId9"/>
    <p:sldId id="308" r:id="rId10"/>
    <p:sldId id="274" r:id="rId11"/>
    <p:sldId id="275" r:id="rId12"/>
    <p:sldId id="276" r:id="rId13"/>
    <p:sldId id="277" r:id="rId14"/>
    <p:sldId id="309" r:id="rId15"/>
    <p:sldId id="310" r:id="rId16"/>
    <p:sldId id="311" r:id="rId17"/>
    <p:sldId id="312" r:id="rId18"/>
    <p:sldId id="313" r:id="rId19"/>
    <p:sldId id="314" r:id="rId20"/>
    <p:sldId id="315" r:id="rId21"/>
    <p:sldId id="280" r:id="rId22"/>
    <p:sldId id="316" r:id="rId23"/>
    <p:sldId id="317" r:id="rId24"/>
    <p:sldId id="318" r:id="rId25"/>
    <p:sldId id="319" r:id="rId26"/>
    <p:sldId id="320" r:id="rId27"/>
    <p:sldId id="321" r:id="rId28"/>
    <p:sldId id="322" r:id="rId29"/>
    <p:sldId id="323" r:id="rId30"/>
    <p:sldId id="324" r:id="rId31"/>
    <p:sldId id="278" r:id="rId32"/>
    <p:sldId id="325" r:id="rId33"/>
    <p:sldId id="326" r:id="rId34"/>
    <p:sldId id="327" r:id="rId35"/>
    <p:sldId id="328" r:id="rId36"/>
    <p:sldId id="329" r:id="rId37"/>
    <p:sldId id="330" r:id="rId38"/>
    <p:sldId id="331" r:id="rId39"/>
    <p:sldId id="332" r:id="rId40"/>
    <p:sldId id="282" r:id="rId41"/>
    <p:sldId id="333" r:id="rId42"/>
    <p:sldId id="334" r:id="rId43"/>
    <p:sldId id="335" r:id="rId44"/>
    <p:sldId id="336" r:id="rId45"/>
    <p:sldId id="279" r:id="rId46"/>
    <p:sldId id="284" r:id="rId47"/>
    <p:sldId id="338" r:id="rId48"/>
    <p:sldId id="339" r:id="rId49"/>
    <p:sldId id="406" r:id="rId50"/>
    <p:sldId id="407" r:id="rId51"/>
    <p:sldId id="408" r:id="rId52"/>
    <p:sldId id="340" r:id="rId53"/>
    <p:sldId id="283" r:id="rId54"/>
    <p:sldId id="341" r:id="rId55"/>
    <p:sldId id="342" r:id="rId56"/>
    <p:sldId id="343" r:id="rId57"/>
    <p:sldId id="344" r:id="rId58"/>
    <p:sldId id="285" r:id="rId59"/>
    <p:sldId id="345" r:id="rId60"/>
    <p:sldId id="346" r:id="rId61"/>
    <p:sldId id="286" r:id="rId62"/>
    <p:sldId id="287" r:id="rId63"/>
    <p:sldId id="347" r:id="rId64"/>
    <p:sldId id="348" r:id="rId65"/>
    <p:sldId id="288" r:id="rId66"/>
    <p:sldId id="349" r:id="rId67"/>
    <p:sldId id="350" r:id="rId68"/>
    <p:sldId id="351" r:id="rId69"/>
    <p:sldId id="352" r:id="rId70"/>
    <p:sldId id="353" r:id="rId71"/>
    <p:sldId id="289" r:id="rId72"/>
    <p:sldId id="354" r:id="rId73"/>
    <p:sldId id="355" r:id="rId74"/>
    <p:sldId id="356" r:id="rId75"/>
    <p:sldId id="357" r:id="rId76"/>
    <p:sldId id="359" r:id="rId77"/>
    <p:sldId id="358" r:id="rId78"/>
    <p:sldId id="290" r:id="rId79"/>
    <p:sldId id="360" r:id="rId80"/>
    <p:sldId id="361" r:id="rId81"/>
    <p:sldId id="362" r:id="rId82"/>
    <p:sldId id="363" r:id="rId83"/>
    <p:sldId id="364" r:id="rId84"/>
    <p:sldId id="291" r:id="rId85"/>
    <p:sldId id="365" r:id="rId86"/>
    <p:sldId id="366" r:id="rId87"/>
    <p:sldId id="367" r:id="rId88"/>
    <p:sldId id="368" r:id="rId89"/>
    <p:sldId id="292" r:id="rId90"/>
    <p:sldId id="369" r:id="rId91"/>
    <p:sldId id="370" r:id="rId92"/>
    <p:sldId id="371" r:id="rId93"/>
    <p:sldId id="372" r:id="rId94"/>
    <p:sldId id="293" r:id="rId95"/>
    <p:sldId id="294" r:id="rId96"/>
    <p:sldId id="373" r:id="rId97"/>
    <p:sldId id="374" r:id="rId98"/>
    <p:sldId id="295" r:id="rId99"/>
    <p:sldId id="375" r:id="rId100"/>
    <p:sldId id="376" r:id="rId101"/>
    <p:sldId id="377" r:id="rId102"/>
    <p:sldId id="378" r:id="rId103"/>
    <p:sldId id="296" r:id="rId104"/>
    <p:sldId id="379" r:id="rId105"/>
    <p:sldId id="380" r:id="rId106"/>
    <p:sldId id="381" r:id="rId107"/>
    <p:sldId id="297" r:id="rId108"/>
    <p:sldId id="382" r:id="rId109"/>
    <p:sldId id="383" r:id="rId110"/>
    <p:sldId id="384" r:id="rId111"/>
    <p:sldId id="385" r:id="rId112"/>
    <p:sldId id="298" r:id="rId113"/>
    <p:sldId id="386" r:id="rId114"/>
    <p:sldId id="387" r:id="rId115"/>
    <p:sldId id="388" r:id="rId116"/>
    <p:sldId id="389" r:id="rId117"/>
    <p:sldId id="299" r:id="rId118"/>
    <p:sldId id="390" r:id="rId119"/>
    <p:sldId id="391" r:id="rId120"/>
    <p:sldId id="392" r:id="rId121"/>
    <p:sldId id="393" r:id="rId122"/>
    <p:sldId id="394" r:id="rId123"/>
    <p:sldId id="300" r:id="rId124"/>
    <p:sldId id="395" r:id="rId125"/>
    <p:sldId id="396" r:id="rId126"/>
    <p:sldId id="397" r:id="rId127"/>
    <p:sldId id="301" r:id="rId128"/>
    <p:sldId id="398" r:id="rId129"/>
    <p:sldId id="399" r:id="rId130"/>
    <p:sldId id="400" r:id="rId131"/>
    <p:sldId id="302" r:id="rId132"/>
    <p:sldId id="303" r:id="rId133"/>
    <p:sldId id="401" r:id="rId134"/>
    <p:sldId id="402" r:id="rId135"/>
    <p:sldId id="403" r:id="rId136"/>
    <p:sldId id="404" r:id="rId137"/>
    <p:sldId id="405" r:id="rId138"/>
    <p:sldId id="306" r:id="rId1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0" autoAdjust="0"/>
  </p:normalViewPr>
  <p:slideViewPr>
    <p:cSldViewPr snapToGrid="0">
      <p:cViewPr>
        <p:scale>
          <a:sx n="50" d="100"/>
          <a:sy n="50" d="100"/>
        </p:scale>
        <p:origin x="1260"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C45C5-E069-4214-A9EB-603C8E47812C}" type="datetimeFigureOut">
              <a:rPr lang="en-GB" smtClean="0"/>
              <a:t>23/12/2025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C7C52-44C5-4BF0-B31E-D08E2B3F9FC3}" type="slidenum">
              <a:rPr lang="en-GB" smtClean="0"/>
              <a:t>‹#›</a:t>
            </a:fld>
            <a:endParaRPr lang="en-GB"/>
          </a:p>
        </p:txBody>
      </p:sp>
    </p:spTree>
    <p:extLst>
      <p:ext uri="{BB962C8B-B14F-4D97-AF65-F5344CB8AC3E}">
        <p14:creationId xmlns:p14="http://schemas.microsoft.com/office/powerpoint/2010/main" val="124697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7374-0326-FCC6-1907-A964EB4AD9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A45681-C940-F47C-A388-4C3BF2976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278EA6-4D00-891A-1DAC-D909E1A4E70D}"/>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5" name="Footer Placeholder 4">
            <a:extLst>
              <a:ext uri="{FF2B5EF4-FFF2-40B4-BE49-F238E27FC236}">
                <a16:creationId xmlns:a16="http://schemas.microsoft.com/office/drawing/2014/main" id="{31F43A59-90CE-19BB-DE4B-9D9000A105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F23A1-4BA4-6187-6D0C-9D7BF2E8CD9D}"/>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343334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7849-BA37-99A7-D369-B4CEFEED23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E9D0A0-29C1-DBF7-7B67-267B1BEAC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CFEEEC-2838-7EFE-EC16-0050577D28AF}"/>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5" name="Footer Placeholder 4">
            <a:extLst>
              <a:ext uri="{FF2B5EF4-FFF2-40B4-BE49-F238E27FC236}">
                <a16:creationId xmlns:a16="http://schemas.microsoft.com/office/drawing/2014/main" id="{549B8749-A0D9-896A-3F2E-4AE17529BC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A7EB2-7D41-DECC-63BC-8E5BD01A8369}"/>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331996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FC4B9-1251-FA3F-4011-B3F98DC65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93BCD2-23A0-C4CE-69AD-B7F8205649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46BFC9-5817-A3A2-44D9-0B6683E8A415}"/>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5" name="Footer Placeholder 4">
            <a:extLst>
              <a:ext uri="{FF2B5EF4-FFF2-40B4-BE49-F238E27FC236}">
                <a16:creationId xmlns:a16="http://schemas.microsoft.com/office/drawing/2014/main" id="{10D21881-8468-67AC-6F20-52E9F1D21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20176-D4EA-8542-2819-1DC29256D92D}"/>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91267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5BAB-B593-CFCA-FA3D-38C3F135BA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F90C9A-2C4D-2C1E-6F12-272928BBA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75676-2ADE-97AF-959E-4062D2815798}"/>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5" name="Footer Placeholder 4">
            <a:extLst>
              <a:ext uri="{FF2B5EF4-FFF2-40B4-BE49-F238E27FC236}">
                <a16:creationId xmlns:a16="http://schemas.microsoft.com/office/drawing/2014/main" id="{BB343F6E-E796-5929-03F0-737AEBBA6B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3FB799-5ECB-4BAD-107D-DE230DF441A3}"/>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279606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EB6D-92AE-50E2-0FE2-18D7B2BAC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F6958A-CE69-2F32-D83D-675004D7D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37549F-0796-88C7-5390-5D15D0D52B92}"/>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5" name="Footer Placeholder 4">
            <a:extLst>
              <a:ext uri="{FF2B5EF4-FFF2-40B4-BE49-F238E27FC236}">
                <a16:creationId xmlns:a16="http://schemas.microsoft.com/office/drawing/2014/main" id="{2F818C9F-C224-C4D3-30D6-D149DC56E5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900C55-D11D-A261-7D8C-20DC5C1C9E49}"/>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260616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4853-72E9-F756-B7DF-D4D4FC5160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1078E2-94EF-2C56-3E3F-CF055CCAC3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159725-395A-5DC7-840C-1E5EEAF50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9D8FBB-E119-4CE7-F84E-9E3DE03FEA44}"/>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6" name="Footer Placeholder 5">
            <a:extLst>
              <a:ext uri="{FF2B5EF4-FFF2-40B4-BE49-F238E27FC236}">
                <a16:creationId xmlns:a16="http://schemas.microsoft.com/office/drawing/2014/main" id="{D0BFDA53-D1A7-C4F8-D6A7-48D02DD72F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047998-7FED-78A9-7E6B-00B80EC5EC71}"/>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246806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AC70-B126-FECD-2B0C-BFF1C26C53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CE8F20-DC84-B173-DE5A-13ADB98DA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96DF0-B0D0-ECDC-F86E-B69757E9DC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523AA6-AED2-E5F4-46DA-C5AC580A4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24FD9-6925-9486-C457-BCA429AF1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4208DD-9E97-392A-1B44-B6FB7C75C3C3}"/>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8" name="Footer Placeholder 7">
            <a:extLst>
              <a:ext uri="{FF2B5EF4-FFF2-40B4-BE49-F238E27FC236}">
                <a16:creationId xmlns:a16="http://schemas.microsoft.com/office/drawing/2014/main" id="{B6FB9721-0A61-218C-5161-5E6105F494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DE4232-4A31-D0AE-2D6F-2B3EB7A031C3}"/>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95458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5969-F2FB-A951-B1EB-509904608F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275929-E1EF-D291-2F15-236821E83571}"/>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4" name="Footer Placeholder 3">
            <a:extLst>
              <a:ext uri="{FF2B5EF4-FFF2-40B4-BE49-F238E27FC236}">
                <a16:creationId xmlns:a16="http://schemas.microsoft.com/office/drawing/2014/main" id="{292B42E9-D771-2E47-6900-EEB7ACC162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AA97A6-F409-8BA6-05FB-71DD680ED434}"/>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288936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5B1F6-DFBB-55AC-6602-10C15BE750C8}"/>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3" name="Footer Placeholder 2">
            <a:extLst>
              <a:ext uri="{FF2B5EF4-FFF2-40B4-BE49-F238E27FC236}">
                <a16:creationId xmlns:a16="http://schemas.microsoft.com/office/drawing/2014/main" id="{06221F2C-3615-0EA4-C1E1-464DBBB0E8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36474F-A8E2-9C0F-DBDF-2B1C2A61AB04}"/>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43947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DA99-D7D9-DD09-4971-991ED3B25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26DBFA-B163-2EA2-EFEC-8704E57D0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01DD64-B8D8-744A-1FF2-C5E7EBE43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C7536-7BCF-FF92-6FD1-FF55DEFD6B6B}"/>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6" name="Footer Placeholder 5">
            <a:extLst>
              <a:ext uri="{FF2B5EF4-FFF2-40B4-BE49-F238E27FC236}">
                <a16:creationId xmlns:a16="http://schemas.microsoft.com/office/drawing/2014/main" id="{7F5E707C-248B-06BF-403D-EDBC3F9ED9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2D0D94-BD0F-C9D3-F3AC-9074AF8F3780}"/>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265339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568C-16A1-BE60-789A-182F885D7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F80634-0B83-1FFF-4DE5-AF501646C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8C66DE-1662-76FE-A0C6-1700DAEED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D2B22-0447-8F7E-FF24-2488FB7BF8FC}"/>
              </a:ext>
            </a:extLst>
          </p:cNvPr>
          <p:cNvSpPr>
            <a:spLocks noGrp="1"/>
          </p:cNvSpPr>
          <p:nvPr>
            <p:ph type="dt" sz="half" idx="10"/>
          </p:nvPr>
        </p:nvSpPr>
        <p:spPr/>
        <p:txBody>
          <a:bodyPr/>
          <a:lstStyle/>
          <a:p>
            <a:fld id="{D3F3F140-4142-430F-82A4-B4C71032C3A3}" type="datetimeFigureOut">
              <a:rPr lang="en-GB" smtClean="0"/>
              <a:t>23/12/2025</a:t>
            </a:fld>
            <a:endParaRPr lang="en-GB"/>
          </a:p>
        </p:txBody>
      </p:sp>
      <p:sp>
        <p:nvSpPr>
          <p:cNvPr id="6" name="Footer Placeholder 5">
            <a:extLst>
              <a:ext uri="{FF2B5EF4-FFF2-40B4-BE49-F238E27FC236}">
                <a16:creationId xmlns:a16="http://schemas.microsoft.com/office/drawing/2014/main" id="{5F87803D-CFF4-EE8F-9247-CADC96D269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F159EC-851A-9DC3-B881-FF73F2B92A4A}"/>
              </a:ext>
            </a:extLst>
          </p:cNvPr>
          <p:cNvSpPr>
            <a:spLocks noGrp="1"/>
          </p:cNvSpPr>
          <p:nvPr>
            <p:ph type="sldNum" sz="quarter" idx="12"/>
          </p:nvPr>
        </p:nvSpPr>
        <p:spPr/>
        <p:txBody>
          <a:bodyPr/>
          <a:lstStyle/>
          <a:p>
            <a:fld id="{F9DD5DA8-CFB0-4CFC-933A-65BF3071852E}" type="slidenum">
              <a:rPr lang="en-GB" smtClean="0"/>
              <a:t>‹#›</a:t>
            </a:fld>
            <a:endParaRPr lang="en-GB"/>
          </a:p>
        </p:txBody>
      </p:sp>
    </p:spTree>
    <p:extLst>
      <p:ext uri="{BB962C8B-B14F-4D97-AF65-F5344CB8AC3E}">
        <p14:creationId xmlns:p14="http://schemas.microsoft.com/office/powerpoint/2010/main" val="90741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0BFE3-3C50-8720-65F8-EF5B4F223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E3EDD5-B9AA-058C-8FDF-5691290FDB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504180-0632-6B00-5B2F-647641679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3F140-4142-430F-82A4-B4C71032C3A3}" type="datetimeFigureOut">
              <a:rPr lang="en-GB" smtClean="0"/>
              <a:t>23/12/2025</a:t>
            </a:fld>
            <a:endParaRPr lang="en-GB"/>
          </a:p>
        </p:txBody>
      </p:sp>
      <p:sp>
        <p:nvSpPr>
          <p:cNvPr id="5" name="Footer Placeholder 4">
            <a:extLst>
              <a:ext uri="{FF2B5EF4-FFF2-40B4-BE49-F238E27FC236}">
                <a16:creationId xmlns:a16="http://schemas.microsoft.com/office/drawing/2014/main" id="{A030F08E-1E26-3DF5-11BC-042F7A0BD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32723E-5329-227B-F6C0-F0F95E675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D5DA8-CFB0-4CFC-933A-65BF3071852E}" type="slidenum">
              <a:rPr lang="en-GB" smtClean="0"/>
              <a:t>‹#›</a:t>
            </a:fld>
            <a:endParaRPr lang="en-GB"/>
          </a:p>
        </p:txBody>
      </p:sp>
    </p:spTree>
    <p:extLst>
      <p:ext uri="{BB962C8B-B14F-4D97-AF65-F5344CB8AC3E}">
        <p14:creationId xmlns:p14="http://schemas.microsoft.com/office/powerpoint/2010/main" val="115122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dajabaru@nistadfs.co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788AA0EA-1F01-9129-C29D-9F1E292074CE}"/>
              </a:ext>
            </a:extLst>
          </p:cNvPr>
          <p:cNvSpPr/>
          <p:nvPr/>
        </p:nvSpPr>
        <p:spPr>
          <a:xfrm>
            <a:off x="7349490" y="-2"/>
            <a:ext cx="2229638" cy="1898250"/>
          </a:xfrm>
          <a:custGeom>
            <a:avLst/>
            <a:gdLst/>
            <a:ahLst/>
            <a:cxnLst/>
            <a:rect l="l" t="t" r="r" b="b"/>
            <a:pathLst>
              <a:path w="2647750" h="2647750">
                <a:moveTo>
                  <a:pt x="0" y="0"/>
                </a:moveTo>
                <a:lnTo>
                  <a:pt x="2647750" y="0"/>
                </a:lnTo>
                <a:lnTo>
                  <a:pt x="2647750" y="2647750"/>
                </a:lnTo>
                <a:lnTo>
                  <a:pt x="0" y="2647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solidFill>
                <a:schemeClr val="bg1"/>
              </a:solidFill>
            </a:endParaRPr>
          </a:p>
        </p:txBody>
      </p:sp>
      <p:sp>
        <p:nvSpPr>
          <p:cNvPr id="5" name="Freeform 3">
            <a:extLst>
              <a:ext uri="{FF2B5EF4-FFF2-40B4-BE49-F238E27FC236}">
                <a16:creationId xmlns:a16="http://schemas.microsoft.com/office/drawing/2014/main" id="{BFB17397-8894-0571-2FC7-A8ED92C6C7B1}"/>
              </a:ext>
            </a:extLst>
          </p:cNvPr>
          <p:cNvSpPr/>
          <p:nvPr/>
        </p:nvSpPr>
        <p:spPr>
          <a:xfrm rot="16200000">
            <a:off x="7798339" y="2464337"/>
            <a:ext cx="6858001" cy="1929323"/>
          </a:xfrm>
          <a:custGeom>
            <a:avLst/>
            <a:gdLst/>
            <a:ahLst/>
            <a:cxnLst/>
            <a:rect l="l" t="t" r="r" b="b"/>
            <a:pathLst>
              <a:path w="3149472" h="508135">
                <a:moveTo>
                  <a:pt x="0" y="0"/>
                </a:moveTo>
                <a:lnTo>
                  <a:pt x="3149472" y="0"/>
                </a:lnTo>
                <a:lnTo>
                  <a:pt x="3149472" y="508135"/>
                </a:lnTo>
                <a:lnTo>
                  <a:pt x="0" y="508135"/>
                </a:lnTo>
                <a:close/>
              </a:path>
            </a:pathLst>
          </a:custGeom>
          <a:solidFill>
            <a:srgbClr val="145DA0"/>
          </a:solid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solidFill>
                <a:schemeClr val="bg1"/>
              </a:solidFill>
            </a:endParaRPr>
          </a:p>
        </p:txBody>
      </p:sp>
      <p:sp>
        <p:nvSpPr>
          <p:cNvPr id="4" name="Freeform 7">
            <a:extLst>
              <a:ext uri="{FF2B5EF4-FFF2-40B4-BE49-F238E27FC236}">
                <a16:creationId xmlns:a16="http://schemas.microsoft.com/office/drawing/2014/main" id="{1C08CAC8-8B24-44F7-EA3D-46BA66D064F3}"/>
              </a:ext>
            </a:extLst>
          </p:cNvPr>
          <p:cNvSpPr/>
          <p:nvPr/>
        </p:nvSpPr>
        <p:spPr>
          <a:xfrm>
            <a:off x="7204917" y="344347"/>
            <a:ext cx="4611012" cy="6169306"/>
          </a:xfrm>
          <a:custGeom>
            <a:avLst/>
            <a:gdLst/>
            <a:ahLst/>
            <a:cxnLst/>
            <a:rect l="l" t="t" r="r" b="b"/>
            <a:pathLst>
              <a:path w="8014196" h="10286873">
                <a:moveTo>
                  <a:pt x="8014196" y="10251440"/>
                </a:moveTo>
                <a:cubicBezTo>
                  <a:pt x="8014196" y="10284587"/>
                  <a:pt x="8004261" y="10286873"/>
                  <a:pt x="7978362" y="10286873"/>
                </a:cubicBezTo>
                <a:cubicBezTo>
                  <a:pt x="5320194" y="10286238"/>
                  <a:pt x="2662145" y="10286238"/>
                  <a:pt x="3977" y="10286238"/>
                </a:cubicBezTo>
                <a:cubicBezTo>
                  <a:pt x="0" y="10272395"/>
                  <a:pt x="6105" y="10259822"/>
                  <a:pt x="8825" y="10246995"/>
                </a:cubicBezTo>
                <a:cubicBezTo>
                  <a:pt x="125668" y="9685401"/>
                  <a:pt x="242629" y="9123934"/>
                  <a:pt x="359826" y="8562467"/>
                </a:cubicBezTo>
                <a:cubicBezTo>
                  <a:pt x="526930" y="7761986"/>
                  <a:pt x="694388" y="6961632"/>
                  <a:pt x="861374" y="6161151"/>
                </a:cubicBezTo>
                <a:cubicBezTo>
                  <a:pt x="1067622" y="5172583"/>
                  <a:pt x="1273398" y="4184015"/>
                  <a:pt x="1479528" y="3195574"/>
                </a:cubicBezTo>
                <a:cubicBezTo>
                  <a:pt x="1688969" y="2191385"/>
                  <a:pt x="1898529" y="1187323"/>
                  <a:pt x="2108562" y="183261"/>
                </a:cubicBezTo>
                <a:cubicBezTo>
                  <a:pt x="2121334" y="122174"/>
                  <a:pt x="2129494" y="59690"/>
                  <a:pt x="2150190" y="635"/>
                </a:cubicBezTo>
                <a:cubicBezTo>
                  <a:pt x="4092993" y="635"/>
                  <a:pt x="6035796" y="635"/>
                  <a:pt x="7978599" y="0"/>
                </a:cubicBezTo>
                <a:cubicBezTo>
                  <a:pt x="8004972" y="0"/>
                  <a:pt x="8013959" y="3429"/>
                  <a:pt x="8013959" y="35814"/>
                </a:cubicBezTo>
                <a:cubicBezTo>
                  <a:pt x="8013249" y="3441065"/>
                  <a:pt x="8013249" y="6846316"/>
                  <a:pt x="8014196" y="10251440"/>
                </a:cubicBezTo>
                <a:close/>
              </a:path>
            </a:pathLst>
          </a:custGeom>
          <a:blipFill>
            <a:blip r:embed="rId4"/>
            <a:stretch>
              <a:fillRect t="-8447" b="-8447"/>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solidFill>
                <a:schemeClr val="bg1"/>
              </a:solidFill>
            </a:endParaRPr>
          </a:p>
        </p:txBody>
      </p:sp>
      <p:grpSp>
        <p:nvGrpSpPr>
          <p:cNvPr id="2" name="Group 1">
            <a:extLst>
              <a:ext uri="{FF2B5EF4-FFF2-40B4-BE49-F238E27FC236}">
                <a16:creationId xmlns:a16="http://schemas.microsoft.com/office/drawing/2014/main" id="{4CFDEDDF-E9E6-5E13-3DB4-FAAD047C66A4}"/>
              </a:ext>
            </a:extLst>
          </p:cNvPr>
          <p:cNvGrpSpPr/>
          <p:nvPr/>
        </p:nvGrpSpPr>
        <p:grpSpPr>
          <a:xfrm>
            <a:off x="1847408" y="2264626"/>
            <a:ext cx="5382330" cy="1456874"/>
            <a:chOff x="1822587" y="2436384"/>
            <a:chExt cx="5382330" cy="1456874"/>
          </a:xfrm>
        </p:grpSpPr>
        <p:sp>
          <p:nvSpPr>
            <p:cNvPr id="6" name="Freeform 9">
              <a:extLst>
                <a:ext uri="{FF2B5EF4-FFF2-40B4-BE49-F238E27FC236}">
                  <a16:creationId xmlns:a16="http://schemas.microsoft.com/office/drawing/2014/main" id="{37113A6C-3F79-6ED0-B2D0-C0C401AA8E65}"/>
                </a:ext>
              </a:extLst>
            </p:cNvPr>
            <p:cNvSpPr/>
            <p:nvPr/>
          </p:nvSpPr>
          <p:spPr>
            <a:xfrm>
              <a:off x="1822587" y="2723194"/>
              <a:ext cx="1200930" cy="1071566"/>
            </a:xfrm>
            <a:custGeom>
              <a:avLst/>
              <a:gdLst/>
              <a:ahLst/>
              <a:cxnLst/>
              <a:rect l="l" t="t" r="r" b="b"/>
              <a:pathLst>
                <a:path w="2114345" h="1814832">
                  <a:moveTo>
                    <a:pt x="0" y="0"/>
                  </a:moveTo>
                  <a:lnTo>
                    <a:pt x="2114345" y="0"/>
                  </a:lnTo>
                  <a:lnTo>
                    <a:pt x="2114345" y="1814832"/>
                  </a:lnTo>
                  <a:lnTo>
                    <a:pt x="0" y="1814832"/>
                  </a:lnTo>
                  <a:lnTo>
                    <a:pt x="0" y="0"/>
                  </a:lnTo>
                  <a:close/>
                </a:path>
              </a:pathLst>
            </a:custGeom>
            <a:blipFill>
              <a:blip r:embed="rId5"/>
              <a:stretch>
                <a:fillRect r="-170980" b="-130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7" name="TextBox 10">
              <a:extLst>
                <a:ext uri="{FF2B5EF4-FFF2-40B4-BE49-F238E27FC236}">
                  <a16:creationId xmlns:a16="http://schemas.microsoft.com/office/drawing/2014/main" id="{2189B16C-ED20-25AA-069E-41084694215F}"/>
                </a:ext>
              </a:extLst>
            </p:cNvPr>
            <p:cNvSpPr txBox="1"/>
            <p:nvPr/>
          </p:nvSpPr>
          <p:spPr>
            <a:xfrm>
              <a:off x="3023517" y="2436384"/>
              <a:ext cx="4181400" cy="14568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63"/>
                </a:lnSpc>
              </a:pPr>
              <a:r>
                <a:rPr lang="en-US" sz="8000" dirty="0">
                  <a:solidFill>
                    <a:schemeClr val="bg1"/>
                  </a:solidFill>
                  <a:latin typeface="DM Sans"/>
                </a:rPr>
                <a:t>Nistad</a:t>
              </a:r>
            </a:p>
          </p:txBody>
        </p:sp>
      </p:grpSp>
      <p:sp>
        <p:nvSpPr>
          <p:cNvPr id="10" name="Freeform 5">
            <a:extLst>
              <a:ext uri="{FF2B5EF4-FFF2-40B4-BE49-F238E27FC236}">
                <a16:creationId xmlns:a16="http://schemas.microsoft.com/office/drawing/2014/main" id="{6CC574DA-27EA-08C7-3BAB-A90C9B8FE071}"/>
              </a:ext>
            </a:extLst>
          </p:cNvPr>
          <p:cNvSpPr/>
          <p:nvPr/>
        </p:nvSpPr>
        <p:spPr>
          <a:xfrm>
            <a:off x="103192" y="5085082"/>
            <a:ext cx="1719395" cy="1751494"/>
          </a:xfrm>
          <a:custGeom>
            <a:avLst/>
            <a:gdLst/>
            <a:ahLst/>
            <a:cxnLst/>
            <a:rect l="l" t="t" r="r" b="b"/>
            <a:pathLst>
              <a:path w="2647750" h="2647750">
                <a:moveTo>
                  <a:pt x="0" y="0"/>
                </a:moveTo>
                <a:lnTo>
                  <a:pt x="2647750" y="0"/>
                </a:lnTo>
                <a:lnTo>
                  <a:pt x="2647750" y="2647750"/>
                </a:lnTo>
                <a:lnTo>
                  <a:pt x="0" y="2647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solidFill>
                <a:schemeClr val="bg1"/>
              </a:solidFill>
            </a:endParaRPr>
          </a:p>
        </p:txBody>
      </p:sp>
      <p:sp>
        <p:nvSpPr>
          <p:cNvPr id="15" name="Rectangle 6">
            <a:extLst>
              <a:ext uri="{FF2B5EF4-FFF2-40B4-BE49-F238E27FC236}">
                <a16:creationId xmlns:a16="http://schemas.microsoft.com/office/drawing/2014/main" id="{7FEB3BC5-D131-543A-5A0F-266ABCD9FEA9}"/>
              </a:ext>
            </a:extLst>
          </p:cNvPr>
          <p:cNvSpPr>
            <a:spLocks noChangeArrowheads="1"/>
          </p:cNvSpPr>
          <p:nvPr/>
        </p:nvSpPr>
        <p:spPr bwMode="auto">
          <a:xfrm>
            <a:off x="1513114" y="3967351"/>
            <a:ext cx="625928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Aptos" panose="020B0004020202020204" pitchFamily="34" charset="0"/>
              </a:rPr>
              <a:t>Tokenisation, Digital Assets and the Future of UK Investment Products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3200" dirty="0">
              <a:solidFill>
                <a:schemeClr val="bg1"/>
              </a:solidFill>
              <a:latin typeface="Aptos" panose="020B00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Aptos" panose="020B0004020202020204" pitchFamily="34" charset="0"/>
              </a:rPr>
              <a:t>27</a:t>
            </a:r>
            <a:r>
              <a:rPr kumimoji="0" lang="en-US" altLang="en-US" sz="3200" b="0" i="0" u="none" strike="noStrike" cap="none" normalizeH="0" baseline="30000" dirty="0">
                <a:ln>
                  <a:noFill/>
                </a:ln>
                <a:solidFill>
                  <a:schemeClr val="bg1"/>
                </a:solidFill>
                <a:effectLst/>
                <a:latin typeface="Aptos" panose="020B0004020202020204" pitchFamily="34" charset="0"/>
              </a:rPr>
              <a:t>th</a:t>
            </a:r>
            <a:r>
              <a:rPr kumimoji="0" lang="en-US" altLang="en-US" sz="3200" b="0" i="0" u="none" strike="noStrike" cap="none" normalizeH="0" baseline="0" dirty="0">
                <a:ln>
                  <a:noFill/>
                </a:ln>
                <a:solidFill>
                  <a:schemeClr val="bg1"/>
                </a:solidFill>
                <a:effectLst/>
                <a:latin typeface="Aptos" panose="020B0004020202020204" pitchFamily="34" charset="0"/>
              </a:rPr>
              <a:t> November 2025</a:t>
            </a:r>
            <a:endParaRPr kumimoji="0" lang="en-US" altLang="en-US" sz="4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7822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13A6-B7E9-3E05-C255-FCEB19735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CA6865-8BE3-7529-2226-35AFF504E863}"/>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WELCOME AND OVERVIEW</a:t>
            </a:r>
            <a:endParaRPr lang="en-GB" dirty="0">
              <a:solidFill>
                <a:schemeClr val="bg1"/>
              </a:solidFill>
              <a:latin typeface="DM Sans" pitchFamily="2" charset="0"/>
            </a:endParaRPr>
          </a:p>
        </p:txBody>
      </p:sp>
    </p:spTree>
    <p:extLst>
      <p:ext uri="{BB962C8B-B14F-4D97-AF65-F5344CB8AC3E}">
        <p14:creationId xmlns:p14="http://schemas.microsoft.com/office/powerpoint/2010/main" val="424239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CA757-619D-C264-D24C-08F05507F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EBC36-1959-4B5D-C302-6A462B57B901}"/>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C0E82A8C-46EC-4023-8194-1D172FBCA41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79905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1038-B1D5-8696-AC71-2BEBB0D96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949FD-6760-A460-89F9-8EB1C1C592B9}"/>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AF80AF3-AA9B-9048-BEF1-10260D44C21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Market and Liquidity Risks</a:t>
            </a:r>
          </a:p>
        </p:txBody>
      </p:sp>
    </p:spTree>
    <p:extLst>
      <p:ext uri="{BB962C8B-B14F-4D97-AF65-F5344CB8AC3E}">
        <p14:creationId xmlns:p14="http://schemas.microsoft.com/office/powerpoint/2010/main" val="28475206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CEEF-9795-452E-7E54-1D26AF5307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F35E9-E2C5-923E-B67E-329B223963F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6946B451-4D3B-B364-6807-675E3EAD2041}"/>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Market and Liquidity Risks</a:t>
            </a:r>
          </a:p>
          <a:p>
            <a:r>
              <a:rPr lang="en-US" sz="2400" dirty="0" err="1">
                <a:solidFill>
                  <a:schemeClr val="bg1"/>
                </a:solidFill>
              </a:rPr>
              <a:t>Tokenised</a:t>
            </a:r>
            <a:r>
              <a:rPr lang="en-US" sz="2400" dirty="0">
                <a:solidFill>
                  <a:schemeClr val="bg1"/>
                </a:solidFill>
              </a:rPr>
              <a:t> assets, particularly in early-stage markets, may lack liquidity compared to traditional markets.</a:t>
            </a:r>
          </a:p>
        </p:txBody>
      </p:sp>
    </p:spTree>
    <p:extLst>
      <p:ext uri="{BB962C8B-B14F-4D97-AF65-F5344CB8AC3E}">
        <p14:creationId xmlns:p14="http://schemas.microsoft.com/office/powerpoint/2010/main" val="7830006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B21DB-3D1A-16B5-920A-66CA0CC9F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179D6-3F26-2CE2-5870-C0231E0F18AF}"/>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5BF9F9C8-8AAD-A61F-70EC-ECCA8E90D47C}"/>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Market and Liquidity Risks</a:t>
            </a:r>
          </a:p>
          <a:p>
            <a:r>
              <a:rPr lang="en-US" sz="2400" dirty="0" err="1">
                <a:solidFill>
                  <a:schemeClr val="bg1"/>
                </a:solidFill>
              </a:rPr>
              <a:t>Tokenised</a:t>
            </a:r>
            <a:r>
              <a:rPr lang="en-US" sz="2400" dirty="0">
                <a:solidFill>
                  <a:schemeClr val="bg1"/>
                </a:solidFill>
              </a:rPr>
              <a:t> assets, particularly in early-stage markets, may lack liquidity compared to traditional markets.</a:t>
            </a:r>
          </a:p>
          <a:p>
            <a:r>
              <a:rPr lang="en-US" sz="2400" dirty="0">
                <a:solidFill>
                  <a:schemeClr val="bg1"/>
                </a:solidFill>
              </a:rPr>
              <a:t>Price volatility in digital assets or crypto markets can affect investor confidence and portfolio stability.</a:t>
            </a:r>
          </a:p>
        </p:txBody>
      </p:sp>
    </p:spTree>
    <p:extLst>
      <p:ext uri="{BB962C8B-B14F-4D97-AF65-F5344CB8AC3E}">
        <p14:creationId xmlns:p14="http://schemas.microsoft.com/office/powerpoint/2010/main" val="3581519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8C5D7-6E7C-19D2-9F6B-AE965BC7C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35CC8-AC70-A252-6B9E-20198DBBED9D}"/>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58CDB39D-5BD6-D1EB-526A-54DAFC9C87D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347439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D1CE4-EEC3-01AC-6386-4B385B0A5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77701-573E-47B8-F2B6-9E7E9134B2E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6E2C9508-798F-354E-A963-BC6619E43A5C}"/>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Technology and Operational Risks</a:t>
            </a:r>
          </a:p>
          <a:p>
            <a:pPr marL="0" indent="0">
              <a:buNone/>
            </a:pPr>
            <a:endParaRPr lang="en-US" sz="2400" dirty="0">
              <a:solidFill>
                <a:schemeClr val="bg1"/>
              </a:solidFill>
            </a:endParaRPr>
          </a:p>
        </p:txBody>
      </p:sp>
    </p:spTree>
    <p:extLst>
      <p:ext uri="{BB962C8B-B14F-4D97-AF65-F5344CB8AC3E}">
        <p14:creationId xmlns:p14="http://schemas.microsoft.com/office/powerpoint/2010/main" val="24591725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AFC33-D7E2-A4CC-B9A9-B1B359DCB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35CE4-6241-B967-CE55-92B02E846A88}"/>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AD52C751-A26A-0963-231D-10E3F139AE5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Technology and Operational Risks</a:t>
            </a:r>
          </a:p>
          <a:p>
            <a:r>
              <a:rPr lang="en-US" sz="2400" dirty="0">
                <a:solidFill>
                  <a:schemeClr val="bg1"/>
                </a:solidFill>
              </a:rPr>
              <a:t>Blockchain and smart contract platforms are prone to bugs, vulnerabilities, and cyber-attacks.</a:t>
            </a:r>
          </a:p>
          <a:p>
            <a:pPr marL="0" indent="0">
              <a:buNone/>
            </a:pPr>
            <a:endParaRPr lang="en-US" sz="2400" dirty="0">
              <a:solidFill>
                <a:schemeClr val="bg1"/>
              </a:solidFill>
            </a:endParaRPr>
          </a:p>
        </p:txBody>
      </p:sp>
    </p:spTree>
    <p:extLst>
      <p:ext uri="{BB962C8B-B14F-4D97-AF65-F5344CB8AC3E}">
        <p14:creationId xmlns:p14="http://schemas.microsoft.com/office/powerpoint/2010/main" val="26928735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69768-1943-8418-4592-4FFAF4C68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9BAE0-A8CB-1A95-E3BD-BB0B031E6B49}"/>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0514A473-F209-BBD9-9E38-67CA2F44436C}"/>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Technology and Operational Risks</a:t>
            </a:r>
          </a:p>
          <a:p>
            <a:r>
              <a:rPr lang="en-US" sz="2400" dirty="0">
                <a:solidFill>
                  <a:schemeClr val="bg1"/>
                </a:solidFill>
              </a:rPr>
              <a:t>Blockchain and smart contract platforms are prone to bugs, vulnerabilities, and cyber-attacks.</a:t>
            </a:r>
          </a:p>
          <a:p>
            <a:r>
              <a:rPr lang="en-US" sz="2400" dirty="0">
                <a:solidFill>
                  <a:schemeClr val="bg1"/>
                </a:solidFill>
              </a:rPr>
              <a:t>Operational integration with legacy financial systems can be complex and costly.</a:t>
            </a:r>
          </a:p>
          <a:p>
            <a:pPr marL="0" indent="0">
              <a:buNone/>
            </a:pPr>
            <a:endParaRPr lang="en-US" sz="2400" dirty="0">
              <a:solidFill>
                <a:schemeClr val="bg1"/>
              </a:solidFill>
            </a:endParaRPr>
          </a:p>
        </p:txBody>
      </p:sp>
    </p:spTree>
    <p:extLst>
      <p:ext uri="{BB962C8B-B14F-4D97-AF65-F5344CB8AC3E}">
        <p14:creationId xmlns:p14="http://schemas.microsoft.com/office/powerpoint/2010/main" val="33440739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3B5E4-BCC1-4706-4DB5-C1BBD75A0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4A38A-E2AD-D800-02EB-31030C642911}"/>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36170DC3-9602-1F99-E091-C2BB6A5224C6}"/>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Technology and Operational Risks</a:t>
            </a:r>
          </a:p>
          <a:p>
            <a:r>
              <a:rPr lang="en-US" sz="2400" dirty="0">
                <a:solidFill>
                  <a:schemeClr val="bg1"/>
                </a:solidFill>
              </a:rPr>
              <a:t>Blockchain and smart contract platforms are prone to bugs, vulnerabilities, and cyber-attacks.</a:t>
            </a:r>
          </a:p>
          <a:p>
            <a:r>
              <a:rPr lang="en-US" sz="2400" dirty="0">
                <a:solidFill>
                  <a:schemeClr val="bg1"/>
                </a:solidFill>
              </a:rPr>
              <a:t>Operational integration with legacy financial systems can be complex and costly.</a:t>
            </a:r>
          </a:p>
          <a:p>
            <a:r>
              <a:rPr lang="en-US" sz="2400" dirty="0">
                <a:solidFill>
                  <a:schemeClr val="bg1"/>
                </a:solidFill>
              </a:rPr>
              <a:t>Custody and secure storage of digital assets remain critical operational challenges.</a:t>
            </a:r>
          </a:p>
          <a:p>
            <a:pPr marL="0" indent="0">
              <a:buNone/>
            </a:pPr>
            <a:endParaRPr lang="en-US" sz="2400" dirty="0">
              <a:solidFill>
                <a:schemeClr val="bg1"/>
              </a:solidFill>
            </a:endParaRPr>
          </a:p>
        </p:txBody>
      </p:sp>
    </p:spTree>
    <p:extLst>
      <p:ext uri="{BB962C8B-B14F-4D97-AF65-F5344CB8AC3E}">
        <p14:creationId xmlns:p14="http://schemas.microsoft.com/office/powerpoint/2010/main" val="39707705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B2EF-E1AE-40F1-5FCB-072A72AFF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ABC4F-A30C-9B6A-B2AD-FD66275534D4}"/>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E15D3F1B-5DCB-5E21-8E4A-00E432D3AF6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4436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C1D5-B357-21F7-BF38-92F249F6E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3268F-D943-9571-2D58-E1C89E898F91}"/>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WELCOME AND OVERVIEW</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381CF413-3AE0-5B35-8414-9FB3C25347BF}"/>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global financial landscape is undergoing rapid digital transformation.</a:t>
            </a:r>
          </a:p>
        </p:txBody>
      </p:sp>
    </p:spTree>
    <p:extLst>
      <p:ext uri="{BB962C8B-B14F-4D97-AF65-F5344CB8AC3E}">
        <p14:creationId xmlns:p14="http://schemas.microsoft.com/office/powerpoint/2010/main" val="10951423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C8667-9A2A-EDB2-1360-2C7DCB2B7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D6448-B14A-4D58-B259-60815FA8CF78}"/>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DB807365-53FB-A6FC-A02B-3397F66DCDC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Legal and Governance Challenges</a:t>
            </a:r>
          </a:p>
        </p:txBody>
      </p:sp>
    </p:spTree>
    <p:extLst>
      <p:ext uri="{BB962C8B-B14F-4D97-AF65-F5344CB8AC3E}">
        <p14:creationId xmlns:p14="http://schemas.microsoft.com/office/powerpoint/2010/main" val="31756868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6DC80-22F0-B7B0-3F0A-164F21818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5AF42-81E1-FE2A-26F6-F1D31B3FD546}"/>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B185FFB9-3A49-4008-D7CB-FD8B7E7C5DF1}"/>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Legal and Governance Challenges</a:t>
            </a:r>
          </a:p>
          <a:p>
            <a:r>
              <a:rPr lang="en-US" sz="2400" dirty="0">
                <a:solidFill>
                  <a:schemeClr val="bg1"/>
                </a:solidFill>
              </a:rPr>
              <a:t>Legal recognition of </a:t>
            </a:r>
            <a:r>
              <a:rPr lang="en-US" sz="2400" dirty="0" err="1">
                <a:solidFill>
                  <a:schemeClr val="bg1"/>
                </a:solidFill>
              </a:rPr>
              <a:t>tokenised</a:t>
            </a:r>
            <a:r>
              <a:rPr lang="en-US" sz="2400" dirty="0">
                <a:solidFill>
                  <a:schemeClr val="bg1"/>
                </a:solidFill>
              </a:rPr>
              <a:t> assets as property or securities varies across jurisdictions.</a:t>
            </a:r>
          </a:p>
        </p:txBody>
      </p:sp>
    </p:spTree>
    <p:extLst>
      <p:ext uri="{BB962C8B-B14F-4D97-AF65-F5344CB8AC3E}">
        <p14:creationId xmlns:p14="http://schemas.microsoft.com/office/powerpoint/2010/main" val="575347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A0AB0-4C27-958B-3D19-3B6E41801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DC250-3798-577A-DE17-6C3E63FE12C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28A44DC4-133D-57B8-37D4-4CD6735D0B00}"/>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Legal and Governance Challenges</a:t>
            </a:r>
          </a:p>
          <a:p>
            <a:r>
              <a:rPr lang="en-US" sz="2400" dirty="0">
                <a:solidFill>
                  <a:schemeClr val="bg1"/>
                </a:solidFill>
              </a:rPr>
              <a:t>Legal recognition of </a:t>
            </a:r>
            <a:r>
              <a:rPr lang="en-US" sz="2400" dirty="0" err="1">
                <a:solidFill>
                  <a:schemeClr val="bg1"/>
                </a:solidFill>
              </a:rPr>
              <a:t>tokenised</a:t>
            </a:r>
            <a:r>
              <a:rPr lang="en-US" sz="2400" dirty="0">
                <a:solidFill>
                  <a:schemeClr val="bg1"/>
                </a:solidFill>
              </a:rPr>
              <a:t> assets as property or securities varies across jurisdictions.</a:t>
            </a:r>
          </a:p>
          <a:p>
            <a:r>
              <a:rPr lang="en-US" sz="2400" dirty="0">
                <a:solidFill>
                  <a:schemeClr val="bg1"/>
                </a:solidFill>
              </a:rPr>
              <a:t>Unclear dispute resolution mechanisms and governance structures can complicate ownership rights.</a:t>
            </a:r>
          </a:p>
        </p:txBody>
      </p:sp>
    </p:spTree>
    <p:extLst>
      <p:ext uri="{BB962C8B-B14F-4D97-AF65-F5344CB8AC3E}">
        <p14:creationId xmlns:p14="http://schemas.microsoft.com/office/powerpoint/2010/main" val="12396133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00554-7E58-BC27-BD5B-5BCC3A501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DDBA9-24DC-97ED-E4D3-BC62999A5DA9}"/>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4F92FA98-7AB9-99A1-50A9-FAA886A20A43}"/>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Legal and Governance Challenges</a:t>
            </a:r>
          </a:p>
          <a:p>
            <a:r>
              <a:rPr lang="en-US" sz="2400" dirty="0">
                <a:solidFill>
                  <a:schemeClr val="bg1"/>
                </a:solidFill>
              </a:rPr>
              <a:t>Legal recognition of </a:t>
            </a:r>
            <a:r>
              <a:rPr lang="en-US" sz="2400" dirty="0" err="1">
                <a:solidFill>
                  <a:schemeClr val="bg1"/>
                </a:solidFill>
              </a:rPr>
              <a:t>tokenised</a:t>
            </a:r>
            <a:r>
              <a:rPr lang="en-US" sz="2400" dirty="0">
                <a:solidFill>
                  <a:schemeClr val="bg1"/>
                </a:solidFill>
              </a:rPr>
              <a:t> assets as property or securities varies across jurisdictions.</a:t>
            </a:r>
          </a:p>
          <a:p>
            <a:r>
              <a:rPr lang="en-US" sz="2400" dirty="0">
                <a:solidFill>
                  <a:schemeClr val="bg1"/>
                </a:solidFill>
              </a:rPr>
              <a:t>Unclear dispute resolution mechanisms and governance structures can complicate ownership rights.</a:t>
            </a:r>
          </a:p>
          <a:p>
            <a:r>
              <a:rPr lang="en-US" sz="2400" dirty="0">
                <a:solidFill>
                  <a:schemeClr val="bg1"/>
                </a:solidFill>
              </a:rPr>
              <a:t>Ensuring compliance with anti-money laundering (AML) and know-your-customer (KYC) regulations is essential but challenging.</a:t>
            </a:r>
          </a:p>
        </p:txBody>
      </p:sp>
    </p:spTree>
    <p:extLst>
      <p:ext uri="{BB962C8B-B14F-4D97-AF65-F5344CB8AC3E}">
        <p14:creationId xmlns:p14="http://schemas.microsoft.com/office/powerpoint/2010/main" val="6340766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8283-9E33-9479-72C3-14A4E2219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CF8DE-2B33-5ED6-881A-1D775E60DDE7}"/>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100A674B-B6C2-76B4-BD59-717D5DCA4C5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870652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FCD78-E2CD-4D20-3682-0957BE444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1B627-51A4-71AD-902F-9F25A159F64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DE106AE-78FF-2C59-647A-5BC519BF11B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Market Adoption and Education</a:t>
            </a:r>
          </a:p>
          <a:p>
            <a:endParaRPr lang="en-US" sz="2400" dirty="0">
              <a:solidFill>
                <a:schemeClr val="bg1"/>
              </a:solidFill>
            </a:endParaRPr>
          </a:p>
        </p:txBody>
      </p:sp>
    </p:spTree>
    <p:extLst>
      <p:ext uri="{BB962C8B-B14F-4D97-AF65-F5344CB8AC3E}">
        <p14:creationId xmlns:p14="http://schemas.microsoft.com/office/powerpoint/2010/main" val="6419925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F5668-D4EE-1443-76C3-6F6C28002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D9BC5-DBA6-5C57-72A2-B8F27D6147AD}"/>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D9EE8695-736F-E181-0EC0-E9A8E8BDA453}"/>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Market Adoption and Education</a:t>
            </a:r>
          </a:p>
          <a:p>
            <a:r>
              <a:rPr lang="en-US" sz="2400" dirty="0">
                <a:solidFill>
                  <a:schemeClr val="bg1"/>
                </a:solidFill>
              </a:rPr>
              <a:t>Retail and institutional investors may lack understanding of digital assets and </a:t>
            </a:r>
            <a:r>
              <a:rPr lang="en-US" sz="2400" dirty="0" err="1">
                <a:solidFill>
                  <a:schemeClr val="bg1"/>
                </a:solidFill>
              </a:rPr>
              <a:t>tokenised</a:t>
            </a:r>
            <a:r>
              <a:rPr lang="en-US" sz="2400" dirty="0">
                <a:solidFill>
                  <a:schemeClr val="bg1"/>
                </a:solidFill>
              </a:rPr>
              <a:t> investment products.</a:t>
            </a:r>
          </a:p>
        </p:txBody>
      </p:sp>
    </p:spTree>
    <p:extLst>
      <p:ext uri="{BB962C8B-B14F-4D97-AF65-F5344CB8AC3E}">
        <p14:creationId xmlns:p14="http://schemas.microsoft.com/office/powerpoint/2010/main" val="34739233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56D99-9DF8-6C3A-1178-D921C9B06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6D0CC-49B5-A0D6-5091-59C8D35E36BA}"/>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692B7F2-0248-831C-04EC-2DECE2FCD902}"/>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Market Adoption and Education</a:t>
            </a:r>
          </a:p>
          <a:p>
            <a:r>
              <a:rPr lang="en-US" sz="2400" dirty="0">
                <a:solidFill>
                  <a:schemeClr val="bg1"/>
                </a:solidFill>
              </a:rPr>
              <a:t>Retail and institutional investors may lack understanding of digital assets and </a:t>
            </a:r>
            <a:r>
              <a:rPr lang="en-US" sz="2400" dirty="0" err="1">
                <a:solidFill>
                  <a:schemeClr val="bg1"/>
                </a:solidFill>
              </a:rPr>
              <a:t>tokenised</a:t>
            </a:r>
            <a:r>
              <a:rPr lang="en-US" sz="2400" dirty="0">
                <a:solidFill>
                  <a:schemeClr val="bg1"/>
                </a:solidFill>
              </a:rPr>
              <a:t> investment products.</a:t>
            </a:r>
          </a:p>
          <a:p>
            <a:r>
              <a:rPr lang="en-US" sz="2400" dirty="0">
                <a:solidFill>
                  <a:schemeClr val="bg1"/>
                </a:solidFill>
              </a:rPr>
              <a:t>Misalignment between investor expectations and product characteristics can lead to reputational or financial risk.</a:t>
            </a:r>
          </a:p>
        </p:txBody>
      </p:sp>
    </p:spTree>
    <p:extLst>
      <p:ext uri="{BB962C8B-B14F-4D97-AF65-F5344CB8AC3E}">
        <p14:creationId xmlns:p14="http://schemas.microsoft.com/office/powerpoint/2010/main" val="13890419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BE59F-77A5-C542-D27D-D13314B1A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1D4DB-8488-4F79-8667-D31318E413C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AC076128-6AED-47F6-489C-E8476A955143}"/>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Market Adoption and Education</a:t>
            </a:r>
          </a:p>
          <a:p>
            <a:r>
              <a:rPr lang="en-US" sz="2400" dirty="0">
                <a:solidFill>
                  <a:schemeClr val="bg1"/>
                </a:solidFill>
              </a:rPr>
              <a:t>Retail and institutional investors may lack understanding of digital assets and </a:t>
            </a:r>
            <a:r>
              <a:rPr lang="en-US" sz="2400" dirty="0" err="1">
                <a:solidFill>
                  <a:schemeClr val="bg1"/>
                </a:solidFill>
              </a:rPr>
              <a:t>tokenised</a:t>
            </a:r>
            <a:r>
              <a:rPr lang="en-US" sz="2400" dirty="0">
                <a:solidFill>
                  <a:schemeClr val="bg1"/>
                </a:solidFill>
              </a:rPr>
              <a:t> investment products.</a:t>
            </a:r>
          </a:p>
          <a:p>
            <a:r>
              <a:rPr lang="en-US" sz="2400" dirty="0">
                <a:solidFill>
                  <a:schemeClr val="bg1"/>
                </a:solidFill>
              </a:rPr>
              <a:t>Misalignment between investor expectations and product characteristics can lead to reputational or financial risk.</a:t>
            </a:r>
          </a:p>
          <a:p>
            <a:r>
              <a:rPr lang="en-US" sz="2400" dirty="0">
                <a:solidFill>
                  <a:schemeClr val="bg1"/>
                </a:solidFill>
              </a:rPr>
              <a:t>Adoption requires cultural, operational, and technical change within financial institutions.</a:t>
            </a:r>
          </a:p>
        </p:txBody>
      </p:sp>
    </p:spTree>
    <p:extLst>
      <p:ext uri="{BB962C8B-B14F-4D97-AF65-F5344CB8AC3E}">
        <p14:creationId xmlns:p14="http://schemas.microsoft.com/office/powerpoint/2010/main" val="15965973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A44D6-7B03-3B4F-FC88-18DEB7748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97ED2-D92E-C12B-C075-AC405A29147A}"/>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261B22C8-605C-1556-0A04-45FA151D3610}"/>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Market Adoption and Education</a:t>
            </a:r>
          </a:p>
          <a:p>
            <a:r>
              <a:rPr lang="en-US" sz="2400" dirty="0">
                <a:solidFill>
                  <a:schemeClr val="bg1"/>
                </a:solidFill>
              </a:rPr>
              <a:t>Retail and institutional investors may lack understanding of digital assets and </a:t>
            </a:r>
            <a:r>
              <a:rPr lang="en-US" sz="2400" dirty="0" err="1">
                <a:solidFill>
                  <a:schemeClr val="bg1"/>
                </a:solidFill>
              </a:rPr>
              <a:t>tokenised</a:t>
            </a:r>
            <a:r>
              <a:rPr lang="en-US" sz="2400" dirty="0">
                <a:solidFill>
                  <a:schemeClr val="bg1"/>
                </a:solidFill>
              </a:rPr>
              <a:t> investment products.</a:t>
            </a:r>
          </a:p>
          <a:p>
            <a:r>
              <a:rPr lang="en-US" sz="2400" dirty="0">
                <a:solidFill>
                  <a:schemeClr val="bg1"/>
                </a:solidFill>
              </a:rPr>
              <a:t>Misalignment between investor expectations and product characteristics can lead to reputational or financial risk.</a:t>
            </a:r>
          </a:p>
          <a:p>
            <a:r>
              <a:rPr lang="en-US" sz="2400" dirty="0">
                <a:solidFill>
                  <a:schemeClr val="bg1"/>
                </a:solidFill>
              </a:rPr>
              <a:t>Adoption requires cultural, operational, and technical change within financial institutions.</a:t>
            </a:r>
          </a:p>
          <a:p>
            <a:r>
              <a:rPr lang="en-US" sz="2400" dirty="0">
                <a:solidFill>
                  <a:schemeClr val="bg1"/>
                </a:solidFill>
              </a:rPr>
              <a:t>Social acceptance.</a:t>
            </a:r>
          </a:p>
        </p:txBody>
      </p:sp>
    </p:spTree>
    <p:extLst>
      <p:ext uri="{BB962C8B-B14F-4D97-AF65-F5344CB8AC3E}">
        <p14:creationId xmlns:p14="http://schemas.microsoft.com/office/powerpoint/2010/main" val="152655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47827-ED79-6EC9-A9E5-67842834B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89395-A73D-47A3-22A9-3DDA727EBD6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WELCOME AND OVERVIEW</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8C7B71C-F787-939C-3F87-CA26E1509360}"/>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global financial landscape is undergoing rapid digital transformation.</a:t>
            </a:r>
          </a:p>
          <a:p>
            <a:r>
              <a:rPr lang="en-US" sz="2400" dirty="0">
                <a:solidFill>
                  <a:schemeClr val="bg1"/>
                </a:solidFill>
              </a:rPr>
              <a:t>Obtaining clear stats is hard to find</a:t>
            </a:r>
          </a:p>
        </p:txBody>
      </p:sp>
    </p:spTree>
    <p:extLst>
      <p:ext uri="{BB962C8B-B14F-4D97-AF65-F5344CB8AC3E}">
        <p14:creationId xmlns:p14="http://schemas.microsoft.com/office/powerpoint/2010/main" val="26886081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2CEA-FFA2-9CB0-CC79-805EE995A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63239-FE23-D051-BE5B-5ADE6CBBE93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19CD5E49-CFF4-4056-FA4D-0C4006DE9AD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858907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49BF2-C197-1178-68E9-E07EC1E3C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A05DC-3E07-3BD1-71EE-795A06157C4F}"/>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B1B2B2E-EAD4-31B2-0329-B92E7EB25AA8}"/>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Systemic and Cyber Risks</a:t>
            </a:r>
          </a:p>
          <a:p>
            <a:pPr marL="0" indent="0">
              <a:buNone/>
            </a:pPr>
            <a:endParaRPr lang="en-US" sz="2400" dirty="0">
              <a:solidFill>
                <a:schemeClr val="bg1"/>
              </a:solidFill>
            </a:endParaRPr>
          </a:p>
        </p:txBody>
      </p:sp>
    </p:spTree>
    <p:extLst>
      <p:ext uri="{BB962C8B-B14F-4D97-AF65-F5344CB8AC3E}">
        <p14:creationId xmlns:p14="http://schemas.microsoft.com/office/powerpoint/2010/main" val="18091335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A87B-C199-C0A7-E657-3FD92914B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F04AE-2D41-65B1-17C9-1605222453F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019EF718-70C7-8E84-6D85-F4AAE33AF0CD}"/>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Systemic and Cyber Risks</a:t>
            </a:r>
          </a:p>
          <a:p>
            <a:r>
              <a:rPr lang="en-US" sz="2400" dirty="0">
                <a:solidFill>
                  <a:schemeClr val="bg1"/>
                </a:solidFill>
              </a:rPr>
              <a:t>Dependence on blockchain networks introduces systemic risk if major networks experience outages or attacks.</a:t>
            </a:r>
          </a:p>
          <a:p>
            <a:pPr marL="0" indent="0">
              <a:buNone/>
            </a:pPr>
            <a:endParaRPr lang="en-US" sz="2400" dirty="0">
              <a:solidFill>
                <a:schemeClr val="bg1"/>
              </a:solidFill>
            </a:endParaRPr>
          </a:p>
        </p:txBody>
      </p:sp>
    </p:spTree>
    <p:extLst>
      <p:ext uri="{BB962C8B-B14F-4D97-AF65-F5344CB8AC3E}">
        <p14:creationId xmlns:p14="http://schemas.microsoft.com/office/powerpoint/2010/main" val="4554731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98D7B-E907-B56D-2683-F8A22E23A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7FC6F-8C39-81D2-1114-2D786630B4D4}"/>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65F1D66F-A578-5D14-6E6C-80147C5D2C93}"/>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Systemic and Cyber Risks</a:t>
            </a:r>
          </a:p>
          <a:p>
            <a:r>
              <a:rPr lang="en-US" sz="2400" dirty="0">
                <a:solidFill>
                  <a:schemeClr val="bg1"/>
                </a:solidFill>
              </a:rPr>
              <a:t>Dependence on blockchain networks introduces systemic risk if major networks experience outages or attacks.</a:t>
            </a:r>
          </a:p>
          <a:p>
            <a:r>
              <a:rPr lang="en-US" sz="2400" dirty="0">
                <a:solidFill>
                  <a:schemeClr val="bg1"/>
                </a:solidFill>
              </a:rPr>
              <a:t>Increased </a:t>
            </a:r>
            <a:r>
              <a:rPr lang="en-US" sz="2400" dirty="0" err="1">
                <a:solidFill>
                  <a:schemeClr val="bg1"/>
                </a:solidFill>
              </a:rPr>
              <a:t>digitisation</a:t>
            </a:r>
            <a:r>
              <a:rPr lang="en-US" sz="2400" dirty="0">
                <a:solidFill>
                  <a:schemeClr val="bg1"/>
                </a:solidFill>
              </a:rPr>
              <a:t> of financial instruments creates new vectors for cybercrime.</a:t>
            </a:r>
          </a:p>
          <a:p>
            <a:pPr marL="0" indent="0">
              <a:buNone/>
            </a:pPr>
            <a:endParaRPr lang="en-US" sz="2400" dirty="0">
              <a:solidFill>
                <a:schemeClr val="bg1"/>
              </a:solidFill>
            </a:endParaRPr>
          </a:p>
        </p:txBody>
      </p:sp>
    </p:spTree>
    <p:extLst>
      <p:ext uri="{BB962C8B-B14F-4D97-AF65-F5344CB8AC3E}">
        <p14:creationId xmlns:p14="http://schemas.microsoft.com/office/powerpoint/2010/main" val="24808875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FBEB-66E2-7FB2-71DB-C083D77DC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669E7-3435-BA52-CEC9-236031FFD26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4220FDDD-37D8-42A6-FF77-FCC1E7B952C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248651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286E3-93C2-66BA-6B47-1CF492290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9342A-6597-96C2-288C-C9BFCE7999F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05F5CF3-F7AC-7AF6-A9C3-1CD5EFC80C1A}"/>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Key takeaway</a:t>
            </a:r>
          </a:p>
        </p:txBody>
      </p:sp>
    </p:spTree>
    <p:extLst>
      <p:ext uri="{BB962C8B-B14F-4D97-AF65-F5344CB8AC3E}">
        <p14:creationId xmlns:p14="http://schemas.microsoft.com/office/powerpoint/2010/main" val="33088627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B75A5-6857-69CD-70DC-47423CE18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66FA1-0E10-6DE7-E89B-269AC22C7D9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2E17827F-E251-354B-94FC-5CE507893424}"/>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Key takeaway</a:t>
            </a:r>
          </a:p>
          <a:p>
            <a:r>
              <a:rPr lang="en-US" sz="2400" dirty="0">
                <a:solidFill>
                  <a:schemeClr val="bg1"/>
                </a:solidFill>
              </a:rPr>
              <a:t>Tokenisation and digital assets hold transformative potential</a:t>
            </a:r>
          </a:p>
        </p:txBody>
      </p:sp>
    </p:spTree>
    <p:extLst>
      <p:ext uri="{BB962C8B-B14F-4D97-AF65-F5344CB8AC3E}">
        <p14:creationId xmlns:p14="http://schemas.microsoft.com/office/powerpoint/2010/main" val="29786665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1AC99-C0E9-7526-DE8D-96BFCC5F3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DE501-2E11-1FDA-2F0D-24144F3BD53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4E57B5ED-9004-6EBF-7C4C-FBDEF57B0F5C}"/>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Key takeaway</a:t>
            </a:r>
          </a:p>
          <a:p>
            <a:r>
              <a:rPr lang="en-US" sz="2400" dirty="0">
                <a:solidFill>
                  <a:schemeClr val="bg1"/>
                </a:solidFill>
              </a:rPr>
              <a:t>Tokenisation and digital assets hold transformative potential</a:t>
            </a:r>
          </a:p>
          <a:p>
            <a:r>
              <a:rPr lang="en-US" sz="2400" dirty="0">
                <a:solidFill>
                  <a:schemeClr val="bg1"/>
                </a:solidFill>
              </a:rPr>
              <a:t>But successful adoption depends on managing regulatory, technological, operational, and market risks.</a:t>
            </a:r>
          </a:p>
        </p:txBody>
      </p:sp>
    </p:spTree>
    <p:extLst>
      <p:ext uri="{BB962C8B-B14F-4D97-AF65-F5344CB8AC3E}">
        <p14:creationId xmlns:p14="http://schemas.microsoft.com/office/powerpoint/2010/main" val="8947769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6E58-179F-D61B-C087-29C132906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1DF2E-BC4F-C549-8E11-D4EFC4B86EC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AGENDA</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D2A48C1-644B-A344-BA4F-584D4329B8CD}"/>
              </a:ext>
            </a:extLst>
          </p:cNvPr>
          <p:cNvSpPr>
            <a:spLocks noGrp="1"/>
          </p:cNvSpPr>
          <p:nvPr>
            <p:ph idx="1"/>
          </p:nvPr>
        </p:nvSpPr>
        <p:spPr>
          <a:xfrm>
            <a:off x="838200" y="1338943"/>
            <a:ext cx="10515600" cy="4838020"/>
          </a:xfrm>
        </p:spPr>
        <p:txBody>
          <a:bodyPr>
            <a:normAutofit fontScale="92500" lnSpcReduction="20000"/>
          </a:bodyPr>
          <a:lstStyle/>
          <a:p>
            <a:pPr marL="514350" indent="-514350">
              <a:buFont typeface="+mj-lt"/>
              <a:buAutoNum type="arabicPeriod"/>
            </a:pPr>
            <a:r>
              <a:rPr lang="en-US" dirty="0">
                <a:solidFill>
                  <a:schemeClr val="bg1"/>
                </a:solidFill>
              </a:rPr>
              <a:t>Welcome and Overview</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Tokenisation and Digital Assets?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the UK regulatory landscape?</a:t>
            </a:r>
          </a:p>
          <a:p>
            <a:pPr marL="514350" indent="-514350">
              <a:buFont typeface="+mj-lt"/>
              <a:buAutoNum type="arabicPeriod"/>
            </a:pPr>
            <a:endParaRPr lang="en-US" b="1" i="1" u="sng" dirty="0">
              <a:solidFill>
                <a:schemeClr val="bg1"/>
              </a:solidFill>
            </a:endParaRPr>
          </a:p>
          <a:p>
            <a:pPr marL="514350" indent="-514350">
              <a:buFont typeface="+mj-lt"/>
              <a:buAutoNum type="arabicPeriod"/>
            </a:pPr>
            <a:r>
              <a:rPr lang="en-US" dirty="0">
                <a:solidFill>
                  <a:schemeClr val="bg1"/>
                </a:solidFill>
              </a:rPr>
              <a:t>Impact to Investment Products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Risks, issues and challenges that need to be managed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b="1" i="1" u="sng" dirty="0">
                <a:solidFill>
                  <a:schemeClr val="bg1"/>
                </a:solidFill>
              </a:rPr>
              <a:t>Wrap-up </a:t>
            </a:r>
          </a:p>
          <a:p>
            <a:endParaRPr lang="en-GB" dirty="0"/>
          </a:p>
        </p:txBody>
      </p:sp>
    </p:spTree>
    <p:extLst>
      <p:ext uri="{BB962C8B-B14F-4D97-AF65-F5344CB8AC3E}">
        <p14:creationId xmlns:p14="http://schemas.microsoft.com/office/powerpoint/2010/main" val="19729509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1BCF5-1270-67DD-EA9F-E8A29C3E41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034CC-29D4-B863-377D-16FC52C147D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WRAP UP AND KEY TAKE AWAYS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56A9EB78-A9AE-6AE5-06B0-1A71DAB9F6F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7842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6AE25-3B0B-2190-0F28-5890F2CCD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E5620-1CE4-FCDB-3318-60AEB6113116}"/>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WELCOME AND OVERVIEW</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80FA21AA-811E-1A86-D28A-5938D5D66DB7}"/>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global financial landscape is undergoing rapid digital transformation.</a:t>
            </a:r>
          </a:p>
          <a:p>
            <a:r>
              <a:rPr lang="en-US" sz="2400" dirty="0">
                <a:solidFill>
                  <a:schemeClr val="bg1"/>
                </a:solidFill>
              </a:rPr>
              <a:t>Obtaining clear stats is hard to find</a:t>
            </a:r>
          </a:p>
          <a:p>
            <a:r>
              <a:rPr lang="en-US" sz="2400" dirty="0">
                <a:solidFill>
                  <a:schemeClr val="bg1"/>
                </a:solidFill>
              </a:rPr>
              <a:t>USD 2.60 trillion at the end of 2024 (</a:t>
            </a:r>
            <a:r>
              <a:rPr lang="en-US" sz="2400" dirty="0" err="1">
                <a:solidFill>
                  <a:schemeClr val="bg1"/>
                </a:solidFill>
              </a:rPr>
              <a:t>Emergen</a:t>
            </a:r>
            <a:r>
              <a:rPr lang="en-US" sz="2400" dirty="0">
                <a:solidFill>
                  <a:schemeClr val="bg1"/>
                </a:solidFill>
              </a:rPr>
              <a:t> Research)</a:t>
            </a:r>
          </a:p>
        </p:txBody>
      </p:sp>
    </p:spTree>
    <p:extLst>
      <p:ext uri="{BB962C8B-B14F-4D97-AF65-F5344CB8AC3E}">
        <p14:creationId xmlns:p14="http://schemas.microsoft.com/office/powerpoint/2010/main" val="31436519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0F75C-3028-4611-B885-9F47B2E474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C6991-1496-F8BB-64ED-CD3D0EFCD9D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WRAP UP AND KEY TAKE AWAYS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537DD86F-F5B9-D083-E4E6-0C341655470F}"/>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becoming central to the evolution of modern finance.</a:t>
            </a:r>
          </a:p>
        </p:txBody>
      </p:sp>
    </p:spTree>
    <p:extLst>
      <p:ext uri="{BB962C8B-B14F-4D97-AF65-F5344CB8AC3E}">
        <p14:creationId xmlns:p14="http://schemas.microsoft.com/office/powerpoint/2010/main" val="38593661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57B8-FEE2-77E6-2057-29E5475EE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A3097-B503-19F4-9E95-DF35D488BD67}"/>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WRAP UP AND KEY TAKE AWAYS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139A37C-9790-B233-64E7-A765C922BEB1}"/>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becoming central to the evolution of modern finance.</a:t>
            </a:r>
          </a:p>
          <a:p>
            <a:pPr marL="0" indent="0">
              <a:buNone/>
            </a:pPr>
            <a:endParaRPr lang="en-US" sz="2400" dirty="0">
              <a:solidFill>
                <a:schemeClr val="bg1"/>
              </a:solidFill>
            </a:endParaRPr>
          </a:p>
          <a:p>
            <a:pPr marL="0" indent="0">
              <a:buNone/>
            </a:pPr>
            <a:r>
              <a:rPr lang="en-US" sz="2400" dirty="0">
                <a:solidFill>
                  <a:schemeClr val="bg1"/>
                </a:solidFill>
              </a:rPr>
              <a:t>Tokenisation is revolutionising how assets are owned and traded.</a:t>
            </a:r>
          </a:p>
        </p:txBody>
      </p:sp>
    </p:spTree>
    <p:extLst>
      <p:ext uri="{BB962C8B-B14F-4D97-AF65-F5344CB8AC3E}">
        <p14:creationId xmlns:p14="http://schemas.microsoft.com/office/powerpoint/2010/main" val="3920819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71FB-337F-CC37-43D2-B7E096655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3B0B0-0E68-4991-625A-0F72CF458A7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WRAP UP AND KEY TAKE AWAYS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A6463FE2-A74F-CF35-9AB7-3504FB78DC8D}"/>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becoming central to the evolution of modern finance.</a:t>
            </a:r>
          </a:p>
          <a:p>
            <a:pPr marL="0" indent="0">
              <a:buNone/>
            </a:pPr>
            <a:endParaRPr lang="en-US" sz="2400" dirty="0">
              <a:solidFill>
                <a:schemeClr val="bg1"/>
              </a:solidFill>
            </a:endParaRPr>
          </a:p>
          <a:p>
            <a:pPr marL="0" indent="0">
              <a:buNone/>
            </a:pPr>
            <a:r>
              <a:rPr lang="en-US" sz="2400" dirty="0">
                <a:solidFill>
                  <a:schemeClr val="bg1"/>
                </a:solidFill>
              </a:rPr>
              <a:t>Tokenisation is revolutionising how assets are owned and traded.</a:t>
            </a:r>
          </a:p>
          <a:p>
            <a:pPr marL="0" indent="0">
              <a:buNone/>
            </a:pPr>
            <a:endParaRPr lang="en-US" sz="2400" dirty="0">
              <a:solidFill>
                <a:schemeClr val="bg1"/>
              </a:solidFill>
            </a:endParaRPr>
          </a:p>
          <a:p>
            <a:pPr marL="0" indent="0">
              <a:buNone/>
            </a:pPr>
            <a:r>
              <a:rPr lang="en-US" sz="2400" dirty="0">
                <a:solidFill>
                  <a:schemeClr val="bg1"/>
                </a:solidFill>
              </a:rPr>
              <a:t>For the UK, this represents an opportunity to lead innovation, enhance market efficiency, and expand investor access to new asset classes.</a:t>
            </a:r>
          </a:p>
        </p:txBody>
      </p:sp>
    </p:spTree>
    <p:extLst>
      <p:ext uri="{BB962C8B-B14F-4D97-AF65-F5344CB8AC3E}">
        <p14:creationId xmlns:p14="http://schemas.microsoft.com/office/powerpoint/2010/main" val="19973718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A6498-A703-24FE-E643-829CDB39D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1EDB5-09DB-39F0-CFC6-633908B0187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WRAP UP AND KEY TAKE AWAYS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FD339DE1-8788-679C-5EFB-D7BE22D4153B}"/>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becoming central to the evolution of modern finance.</a:t>
            </a:r>
          </a:p>
          <a:p>
            <a:pPr marL="0" indent="0">
              <a:buNone/>
            </a:pPr>
            <a:endParaRPr lang="en-US" sz="2400" dirty="0">
              <a:solidFill>
                <a:schemeClr val="bg1"/>
              </a:solidFill>
            </a:endParaRPr>
          </a:p>
          <a:p>
            <a:pPr marL="0" indent="0">
              <a:buNone/>
            </a:pPr>
            <a:r>
              <a:rPr lang="en-US" sz="2400" dirty="0">
                <a:solidFill>
                  <a:schemeClr val="bg1"/>
                </a:solidFill>
              </a:rPr>
              <a:t>Tokenisation is revolutionising how assets are owned and traded.</a:t>
            </a:r>
          </a:p>
          <a:p>
            <a:pPr marL="0" indent="0">
              <a:buNone/>
            </a:pPr>
            <a:endParaRPr lang="en-US" sz="2400" dirty="0">
              <a:solidFill>
                <a:schemeClr val="bg1"/>
              </a:solidFill>
            </a:endParaRPr>
          </a:p>
          <a:p>
            <a:pPr marL="0" indent="0">
              <a:buNone/>
            </a:pPr>
            <a:r>
              <a:rPr lang="en-US" sz="2400" dirty="0">
                <a:solidFill>
                  <a:schemeClr val="bg1"/>
                </a:solidFill>
              </a:rPr>
              <a:t>For the UK, this represents an opportunity to lead innovation, enhance market efficiency, and expand investor access to new asset classes.</a:t>
            </a:r>
          </a:p>
          <a:p>
            <a:pPr marL="0" indent="0">
              <a:buNone/>
            </a:pPr>
            <a:endParaRPr lang="en-US" sz="2400" dirty="0">
              <a:solidFill>
                <a:schemeClr val="bg1"/>
              </a:solidFill>
            </a:endParaRPr>
          </a:p>
          <a:p>
            <a:pPr marL="0" indent="0">
              <a:buNone/>
            </a:pPr>
            <a:r>
              <a:rPr lang="en-US" sz="2400" dirty="0">
                <a:solidFill>
                  <a:schemeClr val="bg1"/>
                </a:solidFill>
              </a:rPr>
              <a:t>But there are real challenges that the industry will need to overcome.</a:t>
            </a:r>
          </a:p>
        </p:txBody>
      </p:sp>
    </p:spTree>
    <p:extLst>
      <p:ext uri="{BB962C8B-B14F-4D97-AF65-F5344CB8AC3E}">
        <p14:creationId xmlns:p14="http://schemas.microsoft.com/office/powerpoint/2010/main" val="13023555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A4598-E893-4A14-68BD-9AF9EF6E7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5F629-E918-68BB-607B-3D4AA5895B04}"/>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AGENDA</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52599ABF-5BFA-F9C4-EC05-93788A339B80}"/>
              </a:ext>
            </a:extLst>
          </p:cNvPr>
          <p:cNvSpPr>
            <a:spLocks noGrp="1"/>
          </p:cNvSpPr>
          <p:nvPr>
            <p:ph idx="1"/>
          </p:nvPr>
        </p:nvSpPr>
        <p:spPr>
          <a:xfrm>
            <a:off x="838200" y="1338943"/>
            <a:ext cx="10515600" cy="4838020"/>
          </a:xfrm>
        </p:spPr>
        <p:txBody>
          <a:bodyPr>
            <a:normAutofit fontScale="92500" lnSpcReduction="20000"/>
          </a:bodyPr>
          <a:lstStyle/>
          <a:p>
            <a:pPr marL="514350" indent="-514350">
              <a:buFont typeface="+mj-lt"/>
              <a:buAutoNum type="arabicPeriod"/>
            </a:pPr>
            <a:r>
              <a:rPr lang="en-US" dirty="0">
                <a:solidFill>
                  <a:schemeClr val="bg1"/>
                </a:solidFill>
              </a:rPr>
              <a:t>Welcome and Overview</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Tokenisation and Digital Assets?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the UK regulatory landscape?</a:t>
            </a:r>
          </a:p>
          <a:p>
            <a:pPr marL="514350" indent="-514350">
              <a:buFont typeface="+mj-lt"/>
              <a:buAutoNum type="arabicPeriod"/>
            </a:pPr>
            <a:endParaRPr lang="en-US" b="1" i="1" u="sng" dirty="0">
              <a:solidFill>
                <a:schemeClr val="bg1"/>
              </a:solidFill>
            </a:endParaRPr>
          </a:p>
          <a:p>
            <a:pPr marL="514350" indent="-514350">
              <a:buFont typeface="+mj-lt"/>
              <a:buAutoNum type="arabicPeriod"/>
            </a:pPr>
            <a:r>
              <a:rPr lang="en-US" dirty="0">
                <a:solidFill>
                  <a:schemeClr val="bg1"/>
                </a:solidFill>
              </a:rPr>
              <a:t>Impact to Investment Products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Risks, issues and challenges that need to be managed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Wrap-up </a:t>
            </a:r>
          </a:p>
          <a:p>
            <a:endParaRPr lang="en-GB" dirty="0"/>
          </a:p>
        </p:txBody>
      </p:sp>
    </p:spTree>
    <p:extLst>
      <p:ext uri="{BB962C8B-B14F-4D97-AF65-F5344CB8AC3E}">
        <p14:creationId xmlns:p14="http://schemas.microsoft.com/office/powerpoint/2010/main" val="28881739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C84BD-6DE2-3F0A-B33E-2922321A8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155D1-FC5D-DF30-3FDE-F8D0C0691EC3}"/>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THANK YOU FOR LISTENING</a:t>
            </a:r>
            <a:endParaRPr lang="en-GB" dirty="0">
              <a:solidFill>
                <a:schemeClr val="bg1"/>
              </a:solidFill>
              <a:latin typeface="DM Sans" pitchFamily="2" charset="0"/>
            </a:endParaRPr>
          </a:p>
        </p:txBody>
      </p:sp>
      <p:graphicFrame>
        <p:nvGraphicFramePr>
          <p:cNvPr id="4" name="Table 3">
            <a:extLst>
              <a:ext uri="{FF2B5EF4-FFF2-40B4-BE49-F238E27FC236}">
                <a16:creationId xmlns:a16="http://schemas.microsoft.com/office/drawing/2014/main" id="{2D5B266E-7E80-4B07-FD54-0A060D9DE93F}"/>
              </a:ext>
            </a:extLst>
          </p:cNvPr>
          <p:cNvGraphicFramePr>
            <a:graphicFrameLocks noGrp="1"/>
          </p:cNvGraphicFramePr>
          <p:nvPr>
            <p:extLst>
              <p:ext uri="{D42A27DB-BD31-4B8C-83A1-F6EECF244321}">
                <p14:modId xmlns:p14="http://schemas.microsoft.com/office/powerpoint/2010/main" val="3232923239"/>
              </p:ext>
            </p:extLst>
          </p:nvPr>
        </p:nvGraphicFramePr>
        <p:xfrm>
          <a:off x="320406" y="1626547"/>
          <a:ext cx="11599845" cy="4320373"/>
        </p:xfrm>
        <a:graphic>
          <a:graphicData uri="http://schemas.openxmlformats.org/drawingml/2006/table">
            <a:tbl>
              <a:tblPr firstRow="1" bandRow="1">
                <a:tableStyleId>{2D5ABB26-0587-4C30-8999-92F81FD0307C}</a:tableStyleId>
              </a:tblPr>
              <a:tblGrid>
                <a:gridCol w="2113286">
                  <a:extLst>
                    <a:ext uri="{9D8B030D-6E8A-4147-A177-3AD203B41FA5}">
                      <a16:colId xmlns:a16="http://schemas.microsoft.com/office/drawing/2014/main" val="3156927011"/>
                    </a:ext>
                  </a:extLst>
                </a:gridCol>
                <a:gridCol w="9486559">
                  <a:extLst>
                    <a:ext uri="{9D8B030D-6E8A-4147-A177-3AD203B41FA5}">
                      <a16:colId xmlns:a16="http://schemas.microsoft.com/office/drawing/2014/main" val="2187901199"/>
                    </a:ext>
                  </a:extLst>
                </a:gridCol>
              </a:tblGrid>
              <a:tr h="1157665">
                <a:tc>
                  <a:txBody>
                    <a:bodyPr/>
                    <a:lstStyle/>
                    <a:p>
                      <a:pPr marL="0" algn="l" defTabSz="914400" rtl="0" eaLnBrk="1" latinLnBrk="0" hangingPunct="1"/>
                      <a:endParaRPr lang="en-GB" sz="1800" b="1" kern="1200" dirty="0">
                        <a:solidFill>
                          <a:schemeClr val="bg1"/>
                        </a:solidFill>
                        <a:latin typeface="+mn-lt"/>
                        <a:ea typeface="+mn-ea"/>
                        <a:cs typeface="+mn-cs"/>
                      </a:endParaRPr>
                    </a:p>
                  </a:txBody>
                  <a:tcPr/>
                </a:tc>
                <a:tc>
                  <a:txBody>
                    <a:bodyPr/>
                    <a:lstStyle/>
                    <a:p>
                      <a:pPr marL="0" algn="l" defTabSz="914400" rtl="0" eaLnBrk="1" latinLnBrk="0" hangingPunct="1"/>
                      <a:r>
                        <a:rPr lang="en-GB" sz="3200" b="1" kern="1200" dirty="0">
                          <a:solidFill>
                            <a:schemeClr val="bg1"/>
                          </a:solidFill>
                          <a:latin typeface="+mn-lt"/>
                          <a:ea typeface="+mn-ea"/>
                          <a:cs typeface="+mn-cs"/>
                        </a:rPr>
                        <a:t>Ada </a:t>
                      </a:r>
                      <a:r>
                        <a:rPr lang="en-GB" sz="3200" b="1" kern="1200" dirty="0" err="1">
                          <a:solidFill>
                            <a:schemeClr val="bg1"/>
                          </a:solidFill>
                          <a:latin typeface="+mn-lt"/>
                          <a:ea typeface="+mn-ea"/>
                          <a:cs typeface="+mn-cs"/>
                        </a:rPr>
                        <a:t>Jabaru</a:t>
                      </a:r>
                      <a:r>
                        <a:rPr lang="en-GB" sz="3200" b="1" kern="1200" dirty="0">
                          <a:solidFill>
                            <a:schemeClr val="bg1"/>
                          </a:solidFill>
                          <a:latin typeface="+mn-lt"/>
                          <a:ea typeface="+mn-ea"/>
                          <a:cs typeface="+mn-cs"/>
                        </a:rPr>
                        <a:t> - Founder / Director</a:t>
                      </a:r>
                    </a:p>
                    <a:p>
                      <a:pPr marL="0" algn="l" defTabSz="914400" rtl="0" eaLnBrk="1" latinLnBrk="0" hangingPunct="1"/>
                      <a:endParaRPr lang="en-GB" sz="3200" b="1" u="none" kern="1200" dirty="0">
                        <a:solidFill>
                          <a:schemeClr val="bg1"/>
                        </a:solidFill>
                        <a:latin typeface="+mn-lt"/>
                        <a:ea typeface="+mn-ea"/>
                        <a:cs typeface="+mn-cs"/>
                      </a:endParaRPr>
                    </a:p>
                    <a:p>
                      <a:pPr marL="0" algn="l" defTabSz="914400" rtl="0" eaLnBrk="1" latinLnBrk="0" hangingPunct="1"/>
                      <a:r>
                        <a:rPr lang="en-GB" sz="3200" b="1" u="none" kern="1200" dirty="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adajabaru@nistadfs.com</a:t>
                      </a:r>
                      <a:endParaRPr lang="en-GB" sz="3200" b="1" u="none" kern="1200" dirty="0">
                        <a:solidFill>
                          <a:schemeClr val="bg1"/>
                        </a:solidFill>
                        <a:latin typeface="+mn-lt"/>
                        <a:ea typeface="+mn-ea"/>
                        <a:cs typeface="+mn-cs"/>
                      </a:endParaRPr>
                    </a:p>
                    <a:p>
                      <a:pPr marL="0" algn="l" defTabSz="914400" rtl="0" eaLnBrk="1" latinLnBrk="0" hangingPunct="1"/>
                      <a:endParaRPr lang="en-GB" sz="3200" b="1" kern="1200" dirty="0">
                        <a:solidFill>
                          <a:schemeClr val="bg1"/>
                        </a:solidFill>
                        <a:latin typeface="+mn-lt"/>
                        <a:ea typeface="+mn-ea"/>
                        <a:cs typeface="+mn-cs"/>
                      </a:endParaRPr>
                    </a:p>
                    <a:p>
                      <a:pPr marL="0" algn="l" defTabSz="914400" rtl="0" eaLnBrk="1" latinLnBrk="0" hangingPunct="1"/>
                      <a:endParaRPr lang="en-GB" sz="3200" b="1" kern="1200" dirty="0">
                        <a:solidFill>
                          <a:schemeClr val="bg1"/>
                        </a:solidFill>
                        <a:latin typeface="+mn-lt"/>
                        <a:ea typeface="+mn-ea"/>
                        <a:cs typeface="+mn-cs"/>
                      </a:endParaRPr>
                    </a:p>
                  </a:txBody>
                  <a:tcPr/>
                </a:tc>
                <a:extLst>
                  <a:ext uri="{0D108BD9-81ED-4DB2-BD59-A6C34878D82A}">
                    <a16:rowId xmlns:a16="http://schemas.microsoft.com/office/drawing/2014/main" val="301367844"/>
                  </a:ext>
                </a:extLst>
              </a:tr>
              <a:tr h="1790533">
                <a:tc>
                  <a:txBody>
                    <a:bodyPr/>
                    <a:lstStyle/>
                    <a:p>
                      <a:r>
                        <a:rPr lang="en-US" dirty="0">
                          <a:solidFill>
                            <a:schemeClr val="bg1"/>
                          </a:solidFill>
                        </a:rPr>
                        <a:t>`</a:t>
                      </a:r>
                      <a:endParaRPr lang="en-GB" dirty="0">
                        <a:solidFill>
                          <a:schemeClr val="bg1"/>
                        </a:solidFill>
                      </a:endParaRPr>
                    </a:p>
                  </a:txBody>
                  <a:tcPr/>
                </a:tc>
                <a:tc>
                  <a:txBody>
                    <a:bodyPr/>
                    <a:lstStyle/>
                    <a:p>
                      <a:r>
                        <a:rPr lang="en-US" sz="3200" b="1" dirty="0">
                          <a:solidFill>
                            <a:schemeClr val="bg1"/>
                          </a:solidFill>
                        </a:rPr>
                        <a:t>Nicola Cutts – Talent and Development Lead</a:t>
                      </a:r>
                    </a:p>
                    <a:p>
                      <a:endParaRPr lang="en-US" sz="3200" b="1" u="sng" dirty="0">
                        <a:solidFill>
                          <a:schemeClr val="bg1"/>
                        </a:solidFill>
                      </a:endParaRPr>
                    </a:p>
                    <a:p>
                      <a:r>
                        <a:rPr lang="en-US" sz="3200" b="1" u="sng" dirty="0">
                          <a:solidFill>
                            <a:schemeClr val="bg1"/>
                          </a:solidFill>
                        </a:rPr>
                        <a:t>Nicola@nistadfs.com</a:t>
                      </a:r>
                    </a:p>
                  </a:txBody>
                  <a:tcPr/>
                </a:tc>
                <a:extLst>
                  <a:ext uri="{0D108BD9-81ED-4DB2-BD59-A6C34878D82A}">
                    <a16:rowId xmlns:a16="http://schemas.microsoft.com/office/drawing/2014/main" val="823460848"/>
                  </a:ext>
                </a:extLst>
              </a:tr>
            </a:tbl>
          </a:graphicData>
        </a:graphic>
      </p:graphicFrame>
      <p:pic>
        <p:nvPicPr>
          <p:cNvPr id="5" name="Picture 4" descr="A person wearing glasses and a blue shirt&#10;&#10;AI-generated content may be incorrect.">
            <a:extLst>
              <a:ext uri="{FF2B5EF4-FFF2-40B4-BE49-F238E27FC236}">
                <a16:creationId xmlns:a16="http://schemas.microsoft.com/office/drawing/2014/main" id="{FD396CDC-02C8-3B08-BC24-5808AFE9FA07}"/>
              </a:ext>
            </a:extLst>
          </p:cNvPr>
          <p:cNvPicPr>
            <a:picLocks noChangeAspect="1"/>
          </p:cNvPicPr>
          <p:nvPr/>
        </p:nvPicPr>
        <p:blipFill>
          <a:blip r:embed="rId3"/>
          <a:stretch>
            <a:fillRect/>
          </a:stretch>
        </p:blipFill>
        <p:spPr>
          <a:xfrm>
            <a:off x="463626" y="1828529"/>
            <a:ext cx="1708923" cy="1708923"/>
          </a:xfrm>
          <a:prstGeom prst="rect">
            <a:avLst/>
          </a:prstGeom>
        </p:spPr>
      </p:pic>
      <p:pic>
        <p:nvPicPr>
          <p:cNvPr id="7" name="Picture 6" descr="A person with blonde hair smiling&#10;&#10;AI-generated content may be incorrect.">
            <a:extLst>
              <a:ext uri="{FF2B5EF4-FFF2-40B4-BE49-F238E27FC236}">
                <a16:creationId xmlns:a16="http://schemas.microsoft.com/office/drawing/2014/main" id="{4A8C1A05-4DB2-C441-F08F-2AC751F2C9DC}"/>
              </a:ext>
            </a:extLst>
          </p:cNvPr>
          <p:cNvPicPr>
            <a:picLocks noChangeAspect="1"/>
          </p:cNvPicPr>
          <p:nvPr/>
        </p:nvPicPr>
        <p:blipFill>
          <a:blip r:embed="rId4"/>
          <a:stretch>
            <a:fillRect/>
          </a:stretch>
        </p:blipFill>
        <p:spPr>
          <a:xfrm>
            <a:off x="490695" y="4292137"/>
            <a:ext cx="1654783" cy="1654783"/>
          </a:xfrm>
          <a:prstGeom prst="rect">
            <a:avLst/>
          </a:prstGeom>
        </p:spPr>
      </p:pic>
    </p:spTree>
    <p:extLst>
      <p:ext uri="{BB962C8B-B14F-4D97-AF65-F5344CB8AC3E}">
        <p14:creationId xmlns:p14="http://schemas.microsoft.com/office/powerpoint/2010/main" val="330162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5B939-21D5-8A1D-F24A-F238B1751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56AD6-894F-07BD-F0F3-00D4EFB9CBE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WELCOME AND OVERVIEW</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8058E88-CE9D-88B0-27CA-C4F16AAEB970}"/>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global financial landscape is undergoing rapid digital transformation.</a:t>
            </a:r>
          </a:p>
          <a:p>
            <a:r>
              <a:rPr lang="en-US" sz="2400" dirty="0">
                <a:solidFill>
                  <a:schemeClr val="bg1"/>
                </a:solidFill>
              </a:rPr>
              <a:t>Obtaining clear stats is hard to find</a:t>
            </a:r>
          </a:p>
          <a:p>
            <a:r>
              <a:rPr lang="en-US" sz="2400" dirty="0">
                <a:solidFill>
                  <a:schemeClr val="bg1"/>
                </a:solidFill>
              </a:rPr>
              <a:t>USD 2.60 trillion at the end of 2024 (</a:t>
            </a:r>
            <a:r>
              <a:rPr lang="en-US" sz="2400" dirty="0" err="1">
                <a:solidFill>
                  <a:schemeClr val="bg1"/>
                </a:solidFill>
              </a:rPr>
              <a:t>Emergen</a:t>
            </a:r>
            <a:r>
              <a:rPr lang="en-US" sz="2400" dirty="0">
                <a:solidFill>
                  <a:schemeClr val="bg1"/>
                </a:solidFill>
              </a:rPr>
              <a:t> Research)</a:t>
            </a:r>
          </a:p>
          <a:p>
            <a:r>
              <a:rPr lang="en-US" sz="2400" dirty="0">
                <a:solidFill>
                  <a:schemeClr val="bg1"/>
                </a:solidFill>
              </a:rPr>
              <a:t>But forecasting USD 10.15 trillion by 2034 (</a:t>
            </a:r>
            <a:r>
              <a:rPr lang="en-US" sz="2400" dirty="0" err="1">
                <a:solidFill>
                  <a:schemeClr val="bg1"/>
                </a:solidFill>
              </a:rPr>
              <a:t>Emergen</a:t>
            </a:r>
            <a:r>
              <a:rPr lang="en-US" sz="2400" dirty="0">
                <a:solidFill>
                  <a:schemeClr val="bg1"/>
                </a:solidFill>
              </a:rPr>
              <a:t> Research).</a:t>
            </a:r>
          </a:p>
          <a:p>
            <a:pPr marL="0" indent="0">
              <a:buNone/>
            </a:pPr>
            <a:endParaRPr lang="en-US" sz="2400" dirty="0">
              <a:solidFill>
                <a:schemeClr val="bg1"/>
              </a:solidFill>
            </a:endParaRPr>
          </a:p>
        </p:txBody>
      </p:sp>
    </p:spTree>
    <p:extLst>
      <p:ext uri="{BB962C8B-B14F-4D97-AF65-F5344CB8AC3E}">
        <p14:creationId xmlns:p14="http://schemas.microsoft.com/office/powerpoint/2010/main" val="100733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4644C-5308-CB94-9479-409DA6B88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D212B-EB6E-912E-A75D-B6B56686D149}"/>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WELCOME AND OVERVIEW</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D22D174B-BDC3-EAB7-1408-E053AA63CD8C}"/>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global financial landscape is undergoing rapid digital transformation.</a:t>
            </a:r>
          </a:p>
          <a:p>
            <a:r>
              <a:rPr lang="en-US" sz="2400" dirty="0">
                <a:solidFill>
                  <a:schemeClr val="bg1"/>
                </a:solidFill>
              </a:rPr>
              <a:t>Obtaining clear stats is hard to find</a:t>
            </a:r>
          </a:p>
          <a:p>
            <a:r>
              <a:rPr lang="en-US" sz="2400" dirty="0">
                <a:solidFill>
                  <a:schemeClr val="bg1"/>
                </a:solidFill>
              </a:rPr>
              <a:t>USD 2.60 trillion at the end of 2024 (</a:t>
            </a:r>
            <a:r>
              <a:rPr lang="en-US" sz="2400" dirty="0" err="1">
                <a:solidFill>
                  <a:schemeClr val="bg1"/>
                </a:solidFill>
              </a:rPr>
              <a:t>Emergen</a:t>
            </a:r>
            <a:r>
              <a:rPr lang="en-US" sz="2400" dirty="0">
                <a:solidFill>
                  <a:schemeClr val="bg1"/>
                </a:solidFill>
              </a:rPr>
              <a:t> Research)</a:t>
            </a:r>
          </a:p>
          <a:p>
            <a:r>
              <a:rPr lang="en-US" sz="2400" dirty="0">
                <a:solidFill>
                  <a:schemeClr val="bg1"/>
                </a:solidFill>
              </a:rPr>
              <a:t>But forecasting USD 10.15 trillion by 2034 (</a:t>
            </a:r>
            <a:r>
              <a:rPr lang="en-US" sz="2400" dirty="0" err="1">
                <a:solidFill>
                  <a:schemeClr val="bg1"/>
                </a:solidFill>
              </a:rPr>
              <a:t>Emergen</a:t>
            </a:r>
            <a:r>
              <a:rPr lang="en-US" sz="2400" dirty="0">
                <a:solidFill>
                  <a:schemeClr val="bg1"/>
                </a:solidFill>
              </a:rPr>
              <a:t> Research).</a:t>
            </a:r>
          </a:p>
          <a:p>
            <a:pPr marL="0" indent="0">
              <a:buNone/>
            </a:pPr>
            <a:endParaRPr lang="en-US" sz="2400" dirty="0">
              <a:solidFill>
                <a:schemeClr val="bg1"/>
              </a:solidFill>
            </a:endParaRPr>
          </a:p>
          <a:p>
            <a:pPr marL="0" indent="0">
              <a:buNone/>
            </a:pPr>
            <a:r>
              <a:rPr lang="en-US" sz="2400" dirty="0">
                <a:solidFill>
                  <a:schemeClr val="bg1"/>
                </a:solidFill>
              </a:rPr>
              <a:t>Tokenisation and digital assets are redefining how value is created, traded, and managed.</a:t>
            </a:r>
          </a:p>
          <a:p>
            <a:pPr marL="0" indent="0">
              <a:buNone/>
            </a:pPr>
            <a:endParaRPr lang="en-US" sz="2400" dirty="0">
              <a:solidFill>
                <a:schemeClr val="bg1"/>
              </a:solidFill>
            </a:endParaRPr>
          </a:p>
        </p:txBody>
      </p:sp>
    </p:spTree>
    <p:extLst>
      <p:ext uri="{BB962C8B-B14F-4D97-AF65-F5344CB8AC3E}">
        <p14:creationId xmlns:p14="http://schemas.microsoft.com/office/powerpoint/2010/main" val="69021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BC25F-490F-EECB-B437-01B8F760D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B046C-0368-BA25-9DF3-140E9002E66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WELCOME AND OVERVIEW</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23A24EA9-0A91-9C67-C86E-65258DB0C99F}"/>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global financial landscape is undergoing rapid digital transformation.</a:t>
            </a:r>
          </a:p>
          <a:p>
            <a:r>
              <a:rPr lang="en-US" sz="2400" dirty="0">
                <a:solidFill>
                  <a:schemeClr val="bg1"/>
                </a:solidFill>
              </a:rPr>
              <a:t>Obtaining clear stats is hard to find</a:t>
            </a:r>
          </a:p>
          <a:p>
            <a:r>
              <a:rPr lang="en-US" sz="2400" dirty="0">
                <a:solidFill>
                  <a:schemeClr val="bg1"/>
                </a:solidFill>
              </a:rPr>
              <a:t>USD 2.60 trillion at the end of 2024 (</a:t>
            </a:r>
            <a:r>
              <a:rPr lang="en-US" sz="2400" dirty="0" err="1">
                <a:solidFill>
                  <a:schemeClr val="bg1"/>
                </a:solidFill>
              </a:rPr>
              <a:t>Emergen</a:t>
            </a:r>
            <a:r>
              <a:rPr lang="en-US" sz="2400" dirty="0">
                <a:solidFill>
                  <a:schemeClr val="bg1"/>
                </a:solidFill>
              </a:rPr>
              <a:t> Research)</a:t>
            </a:r>
          </a:p>
          <a:p>
            <a:r>
              <a:rPr lang="en-US" sz="2400" dirty="0">
                <a:solidFill>
                  <a:schemeClr val="bg1"/>
                </a:solidFill>
              </a:rPr>
              <a:t>But forecasting USD 10.15 trillion by 2034 (</a:t>
            </a:r>
            <a:r>
              <a:rPr lang="en-US" sz="2400" dirty="0" err="1">
                <a:solidFill>
                  <a:schemeClr val="bg1"/>
                </a:solidFill>
              </a:rPr>
              <a:t>Emergen</a:t>
            </a:r>
            <a:r>
              <a:rPr lang="en-US" sz="2400" dirty="0">
                <a:solidFill>
                  <a:schemeClr val="bg1"/>
                </a:solidFill>
              </a:rPr>
              <a:t> Research).</a:t>
            </a:r>
          </a:p>
          <a:p>
            <a:pPr marL="0" indent="0">
              <a:buNone/>
            </a:pPr>
            <a:endParaRPr lang="en-US" sz="2400" dirty="0">
              <a:solidFill>
                <a:schemeClr val="bg1"/>
              </a:solidFill>
            </a:endParaRPr>
          </a:p>
          <a:p>
            <a:pPr marL="0" indent="0">
              <a:buNone/>
            </a:pPr>
            <a:r>
              <a:rPr lang="en-US" sz="2400" dirty="0">
                <a:solidFill>
                  <a:schemeClr val="bg1"/>
                </a:solidFill>
              </a:rPr>
              <a:t>Tokenisation and digital assets are redefining how value is created, traded, and managed.</a:t>
            </a:r>
          </a:p>
          <a:p>
            <a:pPr marL="0" indent="0">
              <a:buNone/>
            </a:pPr>
            <a:endParaRPr lang="en-US" sz="2400" dirty="0">
              <a:solidFill>
                <a:schemeClr val="bg1"/>
              </a:solidFill>
            </a:endParaRPr>
          </a:p>
          <a:p>
            <a:pPr marL="0" indent="0">
              <a:buNone/>
            </a:pPr>
            <a:r>
              <a:rPr lang="en-US" sz="2400" dirty="0">
                <a:solidFill>
                  <a:schemeClr val="bg1"/>
                </a:solidFill>
              </a:rPr>
              <a:t>The UK is positioning itself as a leader in digital finance innovation, with growing regulatory clarity and institutional participation.</a:t>
            </a:r>
          </a:p>
          <a:p>
            <a:pPr marL="0" indent="0">
              <a:buNone/>
            </a:pPr>
            <a:endParaRPr lang="en-US" sz="2400" dirty="0">
              <a:solidFill>
                <a:schemeClr val="bg1"/>
              </a:solidFill>
            </a:endParaRPr>
          </a:p>
        </p:txBody>
      </p:sp>
    </p:spTree>
    <p:extLst>
      <p:ext uri="{BB962C8B-B14F-4D97-AF65-F5344CB8AC3E}">
        <p14:creationId xmlns:p14="http://schemas.microsoft.com/office/powerpoint/2010/main" val="189796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FEFE5-E32A-5707-F1BC-1D64F11E0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4FE62-A4A3-0DF1-E986-12E3B2204EC9}"/>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WELCOME AND OVERVIEW</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F9A370C-2103-0EC0-C5C1-69D4FA8E1DB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global financial landscape is undergoing rapid digital transformation.</a:t>
            </a:r>
          </a:p>
          <a:p>
            <a:r>
              <a:rPr lang="en-US" sz="2400" dirty="0">
                <a:solidFill>
                  <a:schemeClr val="bg1"/>
                </a:solidFill>
              </a:rPr>
              <a:t>Obtaining clear stats is hard to find</a:t>
            </a:r>
          </a:p>
          <a:p>
            <a:r>
              <a:rPr lang="en-US" sz="2400" dirty="0">
                <a:solidFill>
                  <a:schemeClr val="bg1"/>
                </a:solidFill>
              </a:rPr>
              <a:t>USD 2.60 trillion at the end of 2024 (</a:t>
            </a:r>
            <a:r>
              <a:rPr lang="en-US" sz="2400" dirty="0" err="1">
                <a:solidFill>
                  <a:schemeClr val="bg1"/>
                </a:solidFill>
              </a:rPr>
              <a:t>Emergen</a:t>
            </a:r>
            <a:r>
              <a:rPr lang="en-US" sz="2400" dirty="0">
                <a:solidFill>
                  <a:schemeClr val="bg1"/>
                </a:solidFill>
              </a:rPr>
              <a:t> Research)</a:t>
            </a:r>
          </a:p>
          <a:p>
            <a:r>
              <a:rPr lang="en-US" sz="2400" dirty="0">
                <a:solidFill>
                  <a:schemeClr val="bg1"/>
                </a:solidFill>
              </a:rPr>
              <a:t>But forecasting USD 10.15 trillion by 2034 (</a:t>
            </a:r>
            <a:r>
              <a:rPr lang="en-US" sz="2400" dirty="0" err="1">
                <a:solidFill>
                  <a:schemeClr val="bg1"/>
                </a:solidFill>
              </a:rPr>
              <a:t>Emergen</a:t>
            </a:r>
            <a:r>
              <a:rPr lang="en-US" sz="2400" dirty="0">
                <a:solidFill>
                  <a:schemeClr val="bg1"/>
                </a:solidFill>
              </a:rPr>
              <a:t> Research).</a:t>
            </a:r>
          </a:p>
          <a:p>
            <a:pPr marL="0" indent="0">
              <a:buNone/>
            </a:pPr>
            <a:endParaRPr lang="en-US" sz="2400" dirty="0">
              <a:solidFill>
                <a:schemeClr val="bg1"/>
              </a:solidFill>
            </a:endParaRPr>
          </a:p>
          <a:p>
            <a:pPr marL="0" indent="0">
              <a:buNone/>
            </a:pPr>
            <a:r>
              <a:rPr lang="en-US" sz="2400" dirty="0">
                <a:solidFill>
                  <a:schemeClr val="bg1"/>
                </a:solidFill>
              </a:rPr>
              <a:t>Tokenisation and digital assets are redefining how value is created, traded, and managed.</a:t>
            </a:r>
          </a:p>
          <a:p>
            <a:pPr marL="0" indent="0">
              <a:buNone/>
            </a:pPr>
            <a:endParaRPr lang="en-US" sz="2400" dirty="0">
              <a:solidFill>
                <a:schemeClr val="bg1"/>
              </a:solidFill>
            </a:endParaRPr>
          </a:p>
          <a:p>
            <a:pPr marL="0" indent="0">
              <a:buNone/>
            </a:pPr>
            <a:r>
              <a:rPr lang="en-US" sz="2400" dirty="0">
                <a:solidFill>
                  <a:schemeClr val="bg1"/>
                </a:solidFill>
              </a:rPr>
              <a:t>The UK is positioning itself as a leader in digital finance innovation, with growing regulatory clarity and institutional participation.</a:t>
            </a:r>
          </a:p>
          <a:p>
            <a:pPr marL="0" indent="0">
              <a:buNone/>
            </a:pPr>
            <a:endParaRPr lang="en-US" sz="2400" dirty="0">
              <a:solidFill>
                <a:schemeClr val="bg1"/>
              </a:solidFill>
            </a:endParaRPr>
          </a:p>
          <a:p>
            <a:pPr marL="0" indent="0">
              <a:buNone/>
            </a:pPr>
            <a:r>
              <a:rPr lang="en-US" sz="2400" dirty="0">
                <a:solidFill>
                  <a:schemeClr val="bg1"/>
                </a:solidFill>
              </a:rPr>
              <a:t>But this area is poorly understood, with few firms having a formal strategy in place</a:t>
            </a:r>
            <a:endParaRPr lang="en-GB" sz="2400" dirty="0"/>
          </a:p>
        </p:txBody>
      </p:sp>
    </p:spTree>
    <p:extLst>
      <p:ext uri="{BB962C8B-B14F-4D97-AF65-F5344CB8AC3E}">
        <p14:creationId xmlns:p14="http://schemas.microsoft.com/office/powerpoint/2010/main" val="133684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72B7-5659-856E-5061-3F045BA26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7475C-FC12-2FD8-13DF-6D9CED1A2E58}"/>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AGENDA</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E24C55C-8CAD-6E0E-2AF1-89111C1F0E8A}"/>
              </a:ext>
            </a:extLst>
          </p:cNvPr>
          <p:cNvSpPr>
            <a:spLocks noGrp="1"/>
          </p:cNvSpPr>
          <p:nvPr>
            <p:ph idx="1"/>
          </p:nvPr>
        </p:nvSpPr>
        <p:spPr>
          <a:xfrm>
            <a:off x="838200" y="1338943"/>
            <a:ext cx="10515600" cy="4838020"/>
          </a:xfrm>
        </p:spPr>
        <p:txBody>
          <a:bodyPr>
            <a:normAutofit fontScale="92500" lnSpcReduction="20000"/>
          </a:bodyPr>
          <a:lstStyle/>
          <a:p>
            <a:pPr marL="514350" indent="-514350">
              <a:buFont typeface="+mj-lt"/>
              <a:buAutoNum type="arabicPeriod"/>
            </a:pPr>
            <a:r>
              <a:rPr lang="en-US" dirty="0">
                <a:solidFill>
                  <a:schemeClr val="bg1"/>
                </a:solidFill>
              </a:rPr>
              <a:t>Welcome and Overview</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b="1" i="1" u="sng" dirty="0">
                <a:solidFill>
                  <a:schemeClr val="bg1"/>
                </a:solidFill>
              </a:rPr>
              <a:t>What is Tokenisation and Digital Assets?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the UK regulatory landscape?</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Impact to Investment Products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Risks, issues and challenges that need to be managed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Wrap-up </a:t>
            </a:r>
          </a:p>
          <a:p>
            <a:endParaRPr lang="en-GB" dirty="0"/>
          </a:p>
        </p:txBody>
      </p:sp>
    </p:spTree>
    <p:extLst>
      <p:ext uri="{BB962C8B-B14F-4D97-AF65-F5344CB8AC3E}">
        <p14:creationId xmlns:p14="http://schemas.microsoft.com/office/powerpoint/2010/main" val="425094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3B430-3FEE-29CF-F77B-21AD3865F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E84D7-DF45-1C7D-40D8-973873ADA50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29DFCCA-E95A-D2E2-F292-62C9FEC29C34}"/>
              </a:ext>
            </a:extLst>
          </p:cNvPr>
          <p:cNvSpPr>
            <a:spLocks noGrp="1"/>
          </p:cNvSpPr>
          <p:nvPr>
            <p:ph idx="1"/>
          </p:nvPr>
        </p:nvSpPr>
        <p:spPr>
          <a:xfrm>
            <a:off x="838200" y="1338943"/>
            <a:ext cx="10515600" cy="4838020"/>
          </a:xfrm>
        </p:spPr>
        <p:txBody>
          <a:bodyPr>
            <a:noAutofit/>
          </a:bodyPr>
          <a:lstStyle/>
          <a:p>
            <a:pPr marL="0" indent="0">
              <a:buNone/>
            </a:pPr>
            <a:endParaRPr lang="en-GB" sz="2400" dirty="0"/>
          </a:p>
        </p:txBody>
      </p:sp>
    </p:spTree>
    <p:extLst>
      <p:ext uri="{BB962C8B-B14F-4D97-AF65-F5344CB8AC3E}">
        <p14:creationId xmlns:p14="http://schemas.microsoft.com/office/powerpoint/2010/main" val="387961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a:extLst>
              <a:ext uri="{FF2B5EF4-FFF2-40B4-BE49-F238E27FC236}">
                <a16:creationId xmlns:a16="http://schemas.microsoft.com/office/drawing/2014/main" id="{34CE8DD7-2C8C-C627-7BF8-AC00C2ECBC83}"/>
              </a:ext>
            </a:extLst>
          </p:cNvPr>
          <p:cNvSpPr/>
          <p:nvPr/>
        </p:nvSpPr>
        <p:spPr>
          <a:xfrm rot="6150721">
            <a:off x="5024646" y="2957430"/>
            <a:ext cx="6988218" cy="813270"/>
          </a:xfrm>
          <a:custGeom>
            <a:avLst/>
            <a:gdLst/>
            <a:ahLst/>
            <a:cxnLst/>
            <a:rect l="l" t="t" r="r" b="b"/>
            <a:pathLst>
              <a:path w="13544802" h="1127911">
                <a:moveTo>
                  <a:pt x="0" y="0"/>
                </a:moveTo>
                <a:lnTo>
                  <a:pt x="13544801" y="0"/>
                </a:lnTo>
                <a:lnTo>
                  <a:pt x="13544801" y="1127912"/>
                </a:lnTo>
                <a:lnTo>
                  <a:pt x="0" y="1127912"/>
                </a:lnTo>
                <a:lnTo>
                  <a:pt x="0" y="0"/>
                </a:lnTo>
                <a:close/>
              </a:path>
            </a:pathLst>
          </a:custGeom>
          <a:blipFill>
            <a:blip r:embed="rId2"/>
            <a:stretch>
              <a:fillRect t="-137172"/>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8" name="Freeform 11">
            <a:extLst>
              <a:ext uri="{FF2B5EF4-FFF2-40B4-BE49-F238E27FC236}">
                <a16:creationId xmlns:a16="http://schemas.microsoft.com/office/drawing/2014/main" id="{72D6CE24-E388-1C1A-36CF-722E968F0E9F}"/>
              </a:ext>
            </a:extLst>
          </p:cNvPr>
          <p:cNvSpPr/>
          <p:nvPr/>
        </p:nvSpPr>
        <p:spPr>
          <a:xfrm rot="17017536">
            <a:off x="8232086" y="3349181"/>
            <a:ext cx="6972782" cy="619178"/>
          </a:xfrm>
          <a:custGeom>
            <a:avLst/>
            <a:gdLst/>
            <a:ahLst/>
            <a:cxnLst/>
            <a:rect l="l" t="t" r="r" b="b"/>
            <a:pathLst>
              <a:path w="13544802" h="1127911">
                <a:moveTo>
                  <a:pt x="0" y="0"/>
                </a:moveTo>
                <a:lnTo>
                  <a:pt x="13544801" y="0"/>
                </a:lnTo>
                <a:lnTo>
                  <a:pt x="13544801" y="1127912"/>
                </a:lnTo>
                <a:lnTo>
                  <a:pt x="0" y="1127912"/>
                </a:lnTo>
                <a:lnTo>
                  <a:pt x="0" y="0"/>
                </a:lnTo>
                <a:close/>
              </a:path>
            </a:pathLst>
          </a:custGeom>
          <a:blipFill>
            <a:blip r:embed="rId2"/>
            <a:stretch>
              <a:fillRect t="-137172"/>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grpSp>
        <p:nvGrpSpPr>
          <p:cNvPr id="9" name="Group 8">
            <a:extLst>
              <a:ext uri="{FF2B5EF4-FFF2-40B4-BE49-F238E27FC236}">
                <a16:creationId xmlns:a16="http://schemas.microsoft.com/office/drawing/2014/main" id="{D062BAFE-6D00-F300-A336-947751A093ED}"/>
              </a:ext>
            </a:extLst>
          </p:cNvPr>
          <p:cNvGrpSpPr/>
          <p:nvPr/>
        </p:nvGrpSpPr>
        <p:grpSpPr>
          <a:xfrm rot="-10800000">
            <a:off x="17547780" y="6832538"/>
            <a:ext cx="9703763" cy="1812697"/>
            <a:chOff x="0" y="0"/>
            <a:chExt cx="17943995" cy="4352506"/>
          </a:xfrm>
        </p:grpSpPr>
        <p:sp>
          <p:nvSpPr>
            <p:cNvPr id="13" name="Freeform 13">
              <a:extLst>
                <a:ext uri="{FF2B5EF4-FFF2-40B4-BE49-F238E27FC236}">
                  <a16:creationId xmlns:a16="http://schemas.microsoft.com/office/drawing/2014/main" id="{68E16CB4-A5C0-B0C1-22AF-9123C99D7A62}"/>
                </a:ext>
              </a:extLst>
            </p:cNvPr>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14" name="Freeform 14">
              <a:extLst>
                <a:ext uri="{FF2B5EF4-FFF2-40B4-BE49-F238E27FC236}">
                  <a16:creationId xmlns:a16="http://schemas.microsoft.com/office/drawing/2014/main" id="{BF3B407A-9D88-F6D3-D381-91755E7AD7AB}"/>
                </a:ext>
              </a:extLst>
            </p:cNvPr>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3">
                <a:extLst>
                  <a:ext uri="{96DAC541-7B7A-43D3-8B79-37D633B846F1}">
                    <asvg:svgBlip xmlns:asvg="http://schemas.microsoft.com/office/drawing/2016/SVG/main" r:embed="rId4"/>
                  </a:ext>
                </a:extLst>
              </a:blip>
              <a:stretch>
                <a:fillRect b="-26202"/>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15" name="Freeform 15">
              <a:extLst>
                <a:ext uri="{FF2B5EF4-FFF2-40B4-BE49-F238E27FC236}">
                  <a16:creationId xmlns:a16="http://schemas.microsoft.com/office/drawing/2014/main" id="{CC0073D9-65A4-67F5-FCD6-19874D597687}"/>
                </a:ext>
              </a:extLst>
            </p:cNvPr>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16" name="Freeform 16">
              <a:extLst>
                <a:ext uri="{FF2B5EF4-FFF2-40B4-BE49-F238E27FC236}">
                  <a16:creationId xmlns:a16="http://schemas.microsoft.com/office/drawing/2014/main" id="{D63E84B5-9185-2D6A-7C4F-303F2FEF200B}"/>
                </a:ext>
              </a:extLst>
            </p:cNvPr>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3">
                <a:extLst>
                  <a:ext uri="{96DAC541-7B7A-43D3-8B79-37D633B846F1}">
                    <asvg:svgBlip xmlns:asvg="http://schemas.microsoft.com/office/drawing/2016/SVG/main" r:embed="rId4"/>
                  </a:ext>
                </a:extLst>
              </a:blip>
              <a:stretch>
                <a:fillRect b="-26202"/>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grpSp>
      <p:sp>
        <p:nvSpPr>
          <p:cNvPr id="10" name="TextBox 17">
            <a:extLst>
              <a:ext uri="{FF2B5EF4-FFF2-40B4-BE49-F238E27FC236}">
                <a16:creationId xmlns:a16="http://schemas.microsoft.com/office/drawing/2014/main" id="{222B2E3B-8F5A-EBC4-4009-92A6E765D2EE}"/>
              </a:ext>
            </a:extLst>
          </p:cNvPr>
          <p:cNvSpPr txBox="1"/>
          <p:nvPr/>
        </p:nvSpPr>
        <p:spPr>
          <a:xfrm>
            <a:off x="1647728" y="548490"/>
            <a:ext cx="4930850" cy="110613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0" lvl="0" indent="0" algn="ctr">
              <a:lnSpc>
                <a:spcPts val="9625"/>
              </a:lnSpc>
              <a:spcBef>
                <a:spcPct val="0"/>
              </a:spcBef>
            </a:pPr>
            <a:r>
              <a:rPr lang="en-US" sz="4400" b="1" dirty="0">
                <a:solidFill>
                  <a:srgbClr val="FFFFFF"/>
                </a:solidFill>
                <a:latin typeface="DM Sans"/>
              </a:rPr>
              <a:t>ABOUT US</a:t>
            </a:r>
          </a:p>
        </p:txBody>
      </p:sp>
      <p:sp>
        <p:nvSpPr>
          <p:cNvPr id="11" name="TextBox 18">
            <a:extLst>
              <a:ext uri="{FF2B5EF4-FFF2-40B4-BE49-F238E27FC236}">
                <a16:creationId xmlns:a16="http://schemas.microsoft.com/office/drawing/2014/main" id="{3ACAD3F2-D4A3-2D8E-6318-B15974B4E2B9}"/>
              </a:ext>
            </a:extLst>
          </p:cNvPr>
          <p:cNvSpPr txBox="1"/>
          <p:nvPr/>
        </p:nvSpPr>
        <p:spPr>
          <a:xfrm>
            <a:off x="1286080" y="1805623"/>
            <a:ext cx="5654147" cy="10827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just">
              <a:lnSpc>
                <a:spcPct val="150000"/>
              </a:lnSpc>
              <a:spcBef>
                <a:spcPct val="0"/>
              </a:spcBef>
            </a:pPr>
            <a:r>
              <a:rPr lang="en-US" sz="1200" dirty="0">
                <a:solidFill>
                  <a:srgbClr val="FFFFFF"/>
                </a:solidFill>
                <a:latin typeface="DM Sans"/>
              </a:rPr>
              <a:t>Nistad is a professional services consultancy </a:t>
            </a:r>
            <a:r>
              <a:rPr lang="en-US" sz="1200" dirty="0" err="1">
                <a:solidFill>
                  <a:srgbClr val="FFFFFF"/>
                </a:solidFill>
                <a:latin typeface="DM Sans"/>
              </a:rPr>
              <a:t>specialising</a:t>
            </a:r>
            <a:r>
              <a:rPr lang="en-US" sz="1200" dirty="0">
                <a:solidFill>
                  <a:srgbClr val="FFFFFF"/>
                </a:solidFill>
                <a:latin typeface="DM Sans"/>
              </a:rPr>
              <a:t> in the investment management space.  Our mission is to help clients develop their business through the use of modern, scalable technology solutions whilst ensuring that they remain compliant.  </a:t>
            </a:r>
          </a:p>
        </p:txBody>
      </p:sp>
      <p:sp>
        <p:nvSpPr>
          <p:cNvPr id="12" name="TextBox 19">
            <a:extLst>
              <a:ext uri="{FF2B5EF4-FFF2-40B4-BE49-F238E27FC236}">
                <a16:creationId xmlns:a16="http://schemas.microsoft.com/office/drawing/2014/main" id="{F5AF4E60-FCD0-2F3F-FB73-0DB1D5F2A4AF}"/>
              </a:ext>
            </a:extLst>
          </p:cNvPr>
          <p:cNvSpPr txBox="1"/>
          <p:nvPr/>
        </p:nvSpPr>
        <p:spPr>
          <a:xfrm>
            <a:off x="1286080" y="3151281"/>
            <a:ext cx="5654146" cy="163673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0" lvl="0" indent="0" algn="just">
              <a:lnSpc>
                <a:spcPct val="150000"/>
              </a:lnSpc>
              <a:spcBef>
                <a:spcPct val="0"/>
              </a:spcBef>
            </a:pPr>
            <a:r>
              <a:rPr lang="en-US" sz="1200" dirty="0">
                <a:solidFill>
                  <a:srgbClr val="FFFFFF"/>
                </a:solidFill>
                <a:latin typeface="DM Sans"/>
              </a:rPr>
              <a:t>In a cost-pressured, highly-competitive environment </a:t>
            </a:r>
            <a:r>
              <a:rPr lang="en-US" sz="1200" dirty="0" err="1">
                <a:solidFill>
                  <a:srgbClr val="FFFFFF"/>
                </a:solidFill>
                <a:latin typeface="DM Sans"/>
              </a:rPr>
              <a:t>organisations</a:t>
            </a:r>
            <a:r>
              <a:rPr lang="en-US" sz="1200" dirty="0">
                <a:solidFill>
                  <a:srgbClr val="FFFFFF"/>
                </a:solidFill>
                <a:latin typeface="DM Sans"/>
              </a:rPr>
              <a:t> need to do all they can to deliver the best service in the most efficient way.  We believe that the right tooling can help firms make efficient decisions that align seamlessly with client requirements and regulations. Nistad’s work in change management, technology implementation and regulation focuses on helping </a:t>
            </a:r>
            <a:r>
              <a:rPr lang="en-US" sz="1200" dirty="0" err="1">
                <a:solidFill>
                  <a:srgbClr val="FFFFFF"/>
                </a:solidFill>
                <a:latin typeface="DM Sans"/>
              </a:rPr>
              <a:t>organisations</a:t>
            </a:r>
            <a:r>
              <a:rPr lang="en-US" sz="1200" dirty="0">
                <a:solidFill>
                  <a:srgbClr val="FFFFFF"/>
                </a:solidFill>
                <a:latin typeface="DM Sans"/>
              </a:rPr>
              <a:t> </a:t>
            </a:r>
            <a:r>
              <a:rPr lang="en-US" sz="1200" dirty="0" err="1">
                <a:solidFill>
                  <a:srgbClr val="FFFFFF"/>
                </a:solidFill>
                <a:latin typeface="DM Sans"/>
              </a:rPr>
              <a:t>optimise</a:t>
            </a:r>
            <a:r>
              <a:rPr lang="en-US" sz="1200" dirty="0">
                <a:solidFill>
                  <a:srgbClr val="FFFFFF"/>
                </a:solidFill>
                <a:latin typeface="DM Sans"/>
              </a:rPr>
              <a:t> their system landscape and operational environment. </a:t>
            </a:r>
          </a:p>
        </p:txBody>
      </p:sp>
      <p:grpSp>
        <p:nvGrpSpPr>
          <p:cNvPr id="7" name="Group 6">
            <a:extLst>
              <a:ext uri="{FF2B5EF4-FFF2-40B4-BE49-F238E27FC236}">
                <a16:creationId xmlns:a16="http://schemas.microsoft.com/office/drawing/2014/main" id="{CC789D6C-5C61-1512-E2CE-3EF3F8A56A23}"/>
              </a:ext>
            </a:extLst>
          </p:cNvPr>
          <p:cNvGrpSpPr/>
          <p:nvPr/>
        </p:nvGrpSpPr>
        <p:grpSpPr>
          <a:xfrm>
            <a:off x="8019834" y="-1"/>
            <a:ext cx="4248305" cy="6894275"/>
            <a:chOff x="0" y="0"/>
            <a:chExt cx="3860673" cy="6407378"/>
          </a:xfrm>
        </p:grpSpPr>
        <p:sp>
          <p:nvSpPr>
            <p:cNvPr id="17" name="Freeform 10">
              <a:extLst>
                <a:ext uri="{FF2B5EF4-FFF2-40B4-BE49-F238E27FC236}">
                  <a16:creationId xmlns:a16="http://schemas.microsoft.com/office/drawing/2014/main" id="{447D7168-57F2-5C8B-6A8B-6E2B548965DF}"/>
                </a:ext>
              </a:extLst>
            </p:cNvPr>
            <p:cNvSpPr/>
            <p:nvPr/>
          </p:nvSpPr>
          <p:spPr>
            <a:xfrm>
              <a:off x="0" y="0"/>
              <a:ext cx="3860673" cy="6407378"/>
            </a:xfrm>
            <a:custGeom>
              <a:avLst/>
              <a:gdLst/>
              <a:ahLst/>
              <a:cxnLst/>
              <a:rect l="l" t="t" r="r" b="b"/>
              <a:pathLst>
                <a:path w="3860673" h="6350000">
                  <a:moveTo>
                    <a:pt x="3860673" y="0"/>
                  </a:moveTo>
                  <a:lnTo>
                    <a:pt x="2341753" y="6350000"/>
                  </a:lnTo>
                  <a:lnTo>
                    <a:pt x="0" y="6350000"/>
                  </a:lnTo>
                  <a:lnTo>
                    <a:pt x="1518920" y="0"/>
                  </a:lnTo>
                  <a:lnTo>
                    <a:pt x="3860673" y="0"/>
                  </a:lnTo>
                  <a:close/>
                </a:path>
              </a:pathLst>
            </a:custGeom>
            <a:blipFill>
              <a:blip r:embed="rId5"/>
              <a:stretch>
                <a:fillRect l="-73436" r="-73436"/>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grpSp>
      <p:grpSp>
        <p:nvGrpSpPr>
          <p:cNvPr id="5" name="Group 4">
            <a:extLst>
              <a:ext uri="{FF2B5EF4-FFF2-40B4-BE49-F238E27FC236}">
                <a16:creationId xmlns:a16="http://schemas.microsoft.com/office/drawing/2014/main" id="{D63F18F7-D16A-E685-84B8-5763E2FEACCC}"/>
              </a:ext>
            </a:extLst>
          </p:cNvPr>
          <p:cNvGrpSpPr/>
          <p:nvPr/>
        </p:nvGrpSpPr>
        <p:grpSpPr>
          <a:xfrm rot="-10800000">
            <a:off x="-432698" y="6284665"/>
            <a:ext cx="13057395" cy="1486688"/>
            <a:chOff x="0" y="0"/>
            <a:chExt cx="17943995" cy="4352506"/>
          </a:xfrm>
        </p:grpSpPr>
        <p:sp>
          <p:nvSpPr>
            <p:cNvPr id="18" name="Freeform 4">
              <a:extLst>
                <a:ext uri="{FF2B5EF4-FFF2-40B4-BE49-F238E27FC236}">
                  <a16:creationId xmlns:a16="http://schemas.microsoft.com/office/drawing/2014/main" id="{8609F421-3EC0-3C79-1A2D-B2F449DFE9D8}"/>
                </a:ext>
              </a:extLst>
            </p:cNvPr>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19" name="Freeform 5">
              <a:extLst>
                <a:ext uri="{FF2B5EF4-FFF2-40B4-BE49-F238E27FC236}">
                  <a16:creationId xmlns:a16="http://schemas.microsoft.com/office/drawing/2014/main" id="{C59FDEC8-A0DC-109C-8995-1BE6DCD9DB91}"/>
                </a:ext>
              </a:extLst>
            </p:cNvPr>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3">
                <a:extLst>
                  <a:ext uri="{96DAC541-7B7A-43D3-8B79-37D633B846F1}">
                    <asvg:svgBlip xmlns:asvg="http://schemas.microsoft.com/office/drawing/2016/SVG/main" r:embed="rId4"/>
                  </a:ext>
                </a:extLst>
              </a:blip>
              <a:stretch>
                <a:fillRect b="-26202"/>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20" name="Freeform 6">
              <a:extLst>
                <a:ext uri="{FF2B5EF4-FFF2-40B4-BE49-F238E27FC236}">
                  <a16:creationId xmlns:a16="http://schemas.microsoft.com/office/drawing/2014/main" id="{93BC9290-731F-2D57-B3C2-B76E9A5D547A}"/>
                </a:ext>
              </a:extLst>
            </p:cNvPr>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21" name="Freeform 7">
              <a:extLst>
                <a:ext uri="{FF2B5EF4-FFF2-40B4-BE49-F238E27FC236}">
                  <a16:creationId xmlns:a16="http://schemas.microsoft.com/office/drawing/2014/main" id="{D4910691-4072-C57F-072A-43BA6C7F4F75}"/>
                </a:ext>
              </a:extLst>
            </p:cNvPr>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3">
                <a:extLst>
                  <a:ext uri="{96DAC541-7B7A-43D3-8B79-37D633B846F1}">
                    <asvg:svgBlip xmlns:asvg="http://schemas.microsoft.com/office/drawing/2016/SVG/main" r:embed="rId4"/>
                  </a:ext>
                </a:extLst>
              </a:blip>
              <a:stretch>
                <a:fillRect b="-26202"/>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grpSp>
    </p:spTree>
    <p:extLst>
      <p:ext uri="{BB962C8B-B14F-4D97-AF65-F5344CB8AC3E}">
        <p14:creationId xmlns:p14="http://schemas.microsoft.com/office/powerpoint/2010/main" val="77684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2E443-1B9A-0F03-B202-93BD6EF6D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32C34-4F6B-159B-3969-7BE3A8E2F34D}"/>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1F818A7F-7D9D-9288-CA22-4539B8F1318B}"/>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items of value represented in digital form</a:t>
            </a:r>
          </a:p>
          <a:p>
            <a:endParaRPr lang="en-GB" sz="2400" dirty="0"/>
          </a:p>
        </p:txBody>
      </p:sp>
    </p:spTree>
    <p:extLst>
      <p:ext uri="{BB962C8B-B14F-4D97-AF65-F5344CB8AC3E}">
        <p14:creationId xmlns:p14="http://schemas.microsoft.com/office/powerpoint/2010/main" val="227665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81D5E-929F-8F31-0220-B59860005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43B8F-9E54-9466-546B-FD96C9CF35F6}"/>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98746627-40B2-4C6A-D483-A72B0EEA371A}"/>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items of value represented in digital form</a:t>
            </a:r>
          </a:p>
          <a:p>
            <a:r>
              <a:rPr lang="en-US" sz="2400" dirty="0">
                <a:solidFill>
                  <a:schemeClr val="bg1"/>
                </a:solidFill>
              </a:rPr>
              <a:t>Including cryptocurrencies, stablecoins, NFTs, and </a:t>
            </a:r>
            <a:r>
              <a:rPr lang="en-US" sz="2400" dirty="0" err="1">
                <a:solidFill>
                  <a:schemeClr val="bg1"/>
                </a:solidFill>
              </a:rPr>
              <a:t>tokenised</a:t>
            </a:r>
            <a:r>
              <a:rPr lang="en-US" sz="2400" dirty="0">
                <a:solidFill>
                  <a:schemeClr val="bg1"/>
                </a:solidFill>
              </a:rPr>
              <a:t> securities.</a:t>
            </a:r>
          </a:p>
          <a:p>
            <a:pPr marL="0" indent="0">
              <a:buNone/>
            </a:pPr>
            <a:endParaRPr lang="en-US" sz="2400" dirty="0">
              <a:solidFill>
                <a:schemeClr val="bg1"/>
              </a:solidFill>
            </a:endParaRPr>
          </a:p>
        </p:txBody>
      </p:sp>
    </p:spTree>
    <p:extLst>
      <p:ext uri="{BB962C8B-B14F-4D97-AF65-F5344CB8AC3E}">
        <p14:creationId xmlns:p14="http://schemas.microsoft.com/office/powerpoint/2010/main" val="130326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1981F-0C46-D61E-3040-8CB49A1FF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BE4B1-92D7-20DA-5965-29ADE456F12A}"/>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5ACB2305-55CA-BF13-845D-9A1D2A899EC3}"/>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items of value represented in digital form</a:t>
            </a:r>
          </a:p>
          <a:p>
            <a:r>
              <a:rPr lang="en-US" sz="2400" dirty="0">
                <a:solidFill>
                  <a:schemeClr val="bg1"/>
                </a:solidFill>
              </a:rPr>
              <a:t>Including cryptocurrencies, stablecoins, NFTs, and </a:t>
            </a:r>
            <a:r>
              <a:rPr lang="en-US" sz="2400" dirty="0" err="1">
                <a:solidFill>
                  <a:schemeClr val="bg1"/>
                </a:solidFill>
              </a:rPr>
              <a:t>tokenised</a:t>
            </a:r>
            <a:r>
              <a:rPr lang="en-US" sz="2400" dirty="0">
                <a:solidFill>
                  <a:schemeClr val="bg1"/>
                </a:solidFill>
              </a:rPr>
              <a:t> securities.</a:t>
            </a:r>
          </a:p>
          <a:p>
            <a:pPr marL="0" indent="0">
              <a:buNone/>
            </a:pPr>
            <a:endParaRPr lang="en-US" sz="2400" dirty="0">
              <a:solidFill>
                <a:schemeClr val="bg1"/>
              </a:solidFill>
            </a:endParaRPr>
          </a:p>
          <a:p>
            <a:pPr marL="0" indent="0">
              <a:buNone/>
            </a:pPr>
            <a:r>
              <a:rPr lang="en-US" sz="2400" dirty="0">
                <a:solidFill>
                  <a:schemeClr val="bg1"/>
                </a:solidFill>
              </a:rPr>
              <a:t>For example:</a:t>
            </a:r>
          </a:p>
          <a:p>
            <a:endParaRPr lang="en-GB" sz="2400" dirty="0"/>
          </a:p>
        </p:txBody>
      </p:sp>
    </p:spTree>
    <p:extLst>
      <p:ext uri="{BB962C8B-B14F-4D97-AF65-F5344CB8AC3E}">
        <p14:creationId xmlns:p14="http://schemas.microsoft.com/office/powerpoint/2010/main" val="192927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86B68-39A0-66EC-31B3-4EB983C73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1504C-5610-1191-B18C-E98877AA945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B3EEA077-AFEE-4C28-8B9E-180C9C0195E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items of value represented in digital form</a:t>
            </a:r>
          </a:p>
          <a:p>
            <a:r>
              <a:rPr lang="en-US" sz="2400" dirty="0">
                <a:solidFill>
                  <a:schemeClr val="bg1"/>
                </a:solidFill>
              </a:rPr>
              <a:t>Including cryptocurrencies, stablecoins, NFTs, and </a:t>
            </a:r>
            <a:r>
              <a:rPr lang="en-US" sz="2400" dirty="0" err="1">
                <a:solidFill>
                  <a:schemeClr val="bg1"/>
                </a:solidFill>
              </a:rPr>
              <a:t>tokenised</a:t>
            </a:r>
            <a:r>
              <a:rPr lang="en-US" sz="2400" dirty="0">
                <a:solidFill>
                  <a:schemeClr val="bg1"/>
                </a:solidFill>
              </a:rPr>
              <a:t> securities.</a:t>
            </a:r>
          </a:p>
          <a:p>
            <a:pPr marL="0" indent="0">
              <a:buNone/>
            </a:pPr>
            <a:endParaRPr lang="en-US" sz="2400" dirty="0">
              <a:solidFill>
                <a:schemeClr val="bg1"/>
              </a:solidFill>
            </a:endParaRPr>
          </a:p>
          <a:p>
            <a:pPr marL="0" indent="0">
              <a:buNone/>
            </a:pPr>
            <a:r>
              <a:rPr lang="en-US" sz="2400" dirty="0">
                <a:solidFill>
                  <a:schemeClr val="bg1"/>
                </a:solidFill>
              </a:rPr>
              <a:t>For example:</a:t>
            </a:r>
          </a:p>
          <a:p>
            <a:r>
              <a:rPr lang="en-US" sz="2400" dirty="0">
                <a:solidFill>
                  <a:schemeClr val="bg1"/>
                </a:solidFill>
              </a:rPr>
              <a:t>Native digital assets: e.g., Bitcoin, Ether (exist independently on blockchains).</a:t>
            </a:r>
          </a:p>
        </p:txBody>
      </p:sp>
    </p:spTree>
    <p:extLst>
      <p:ext uri="{BB962C8B-B14F-4D97-AF65-F5344CB8AC3E}">
        <p14:creationId xmlns:p14="http://schemas.microsoft.com/office/powerpoint/2010/main" val="971725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93505-77E2-1177-B5CC-435EFF142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362B5-F1F4-D712-A37D-14873D1DF9C8}"/>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12B24EAB-25C1-1426-0F9F-753CB46AC992}"/>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items of value represented in digital form</a:t>
            </a:r>
          </a:p>
          <a:p>
            <a:r>
              <a:rPr lang="en-US" sz="2400" dirty="0">
                <a:solidFill>
                  <a:schemeClr val="bg1"/>
                </a:solidFill>
              </a:rPr>
              <a:t>Including cryptocurrencies, stablecoins, NFTs, and </a:t>
            </a:r>
            <a:r>
              <a:rPr lang="en-US" sz="2400" dirty="0" err="1">
                <a:solidFill>
                  <a:schemeClr val="bg1"/>
                </a:solidFill>
              </a:rPr>
              <a:t>tokenised</a:t>
            </a:r>
            <a:r>
              <a:rPr lang="en-US" sz="2400" dirty="0">
                <a:solidFill>
                  <a:schemeClr val="bg1"/>
                </a:solidFill>
              </a:rPr>
              <a:t> securities.</a:t>
            </a:r>
          </a:p>
          <a:p>
            <a:pPr marL="0" indent="0">
              <a:buNone/>
            </a:pPr>
            <a:endParaRPr lang="en-US" sz="2400" dirty="0">
              <a:solidFill>
                <a:schemeClr val="bg1"/>
              </a:solidFill>
            </a:endParaRPr>
          </a:p>
          <a:p>
            <a:pPr marL="0" indent="0">
              <a:buNone/>
            </a:pPr>
            <a:r>
              <a:rPr lang="en-US" sz="2400" dirty="0">
                <a:solidFill>
                  <a:schemeClr val="bg1"/>
                </a:solidFill>
              </a:rPr>
              <a:t>For example:</a:t>
            </a:r>
          </a:p>
          <a:p>
            <a:r>
              <a:rPr lang="en-US" sz="2400" dirty="0">
                <a:solidFill>
                  <a:schemeClr val="bg1"/>
                </a:solidFill>
              </a:rPr>
              <a:t>Native digital assets: e.g., Bitcoin, Ether (exist independently on blockchains).</a:t>
            </a:r>
          </a:p>
          <a:p>
            <a:r>
              <a:rPr lang="en-US" sz="2400" dirty="0" err="1">
                <a:solidFill>
                  <a:schemeClr val="bg1"/>
                </a:solidFill>
              </a:rPr>
              <a:t>Tokenised</a:t>
            </a:r>
            <a:r>
              <a:rPr lang="en-US" sz="2400" dirty="0">
                <a:solidFill>
                  <a:schemeClr val="bg1"/>
                </a:solidFill>
              </a:rPr>
              <a:t> real-world assets: e.g., </a:t>
            </a:r>
            <a:r>
              <a:rPr lang="en-US" sz="2400" dirty="0" err="1">
                <a:solidFill>
                  <a:schemeClr val="bg1"/>
                </a:solidFill>
              </a:rPr>
              <a:t>tokenised</a:t>
            </a:r>
            <a:r>
              <a:rPr lang="en-US" sz="2400" dirty="0">
                <a:solidFill>
                  <a:schemeClr val="bg1"/>
                </a:solidFill>
              </a:rPr>
              <a:t> property or funds.</a:t>
            </a:r>
          </a:p>
          <a:p>
            <a:pPr marL="0" indent="0">
              <a:buNone/>
            </a:pPr>
            <a:endParaRPr lang="en-US" sz="2400" dirty="0">
              <a:solidFill>
                <a:schemeClr val="bg1"/>
              </a:solidFill>
            </a:endParaRPr>
          </a:p>
        </p:txBody>
      </p:sp>
    </p:spTree>
    <p:extLst>
      <p:ext uri="{BB962C8B-B14F-4D97-AF65-F5344CB8AC3E}">
        <p14:creationId xmlns:p14="http://schemas.microsoft.com/office/powerpoint/2010/main" val="4218211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C87F7-2E53-E8C8-8E57-22A0AFFB9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6A35A-A70C-6DE2-739A-1D0492A725A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5D66C79-A8FB-AAFD-BACE-79C08E4614A8}"/>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items of value represented in digital form</a:t>
            </a:r>
          </a:p>
          <a:p>
            <a:r>
              <a:rPr lang="en-US" sz="2400" dirty="0">
                <a:solidFill>
                  <a:schemeClr val="bg1"/>
                </a:solidFill>
              </a:rPr>
              <a:t>Including cryptocurrencies, stablecoins, NFTs, and </a:t>
            </a:r>
            <a:r>
              <a:rPr lang="en-US" sz="2400" dirty="0" err="1">
                <a:solidFill>
                  <a:schemeClr val="bg1"/>
                </a:solidFill>
              </a:rPr>
              <a:t>tokenised</a:t>
            </a:r>
            <a:r>
              <a:rPr lang="en-US" sz="2400" dirty="0">
                <a:solidFill>
                  <a:schemeClr val="bg1"/>
                </a:solidFill>
              </a:rPr>
              <a:t> securities.</a:t>
            </a:r>
          </a:p>
          <a:p>
            <a:pPr marL="0" indent="0">
              <a:buNone/>
            </a:pPr>
            <a:endParaRPr lang="en-US" sz="2400" dirty="0">
              <a:solidFill>
                <a:schemeClr val="bg1"/>
              </a:solidFill>
            </a:endParaRPr>
          </a:p>
          <a:p>
            <a:pPr marL="0" indent="0">
              <a:buNone/>
            </a:pPr>
            <a:r>
              <a:rPr lang="en-US" sz="2400" dirty="0">
                <a:solidFill>
                  <a:schemeClr val="bg1"/>
                </a:solidFill>
              </a:rPr>
              <a:t>For example:</a:t>
            </a:r>
          </a:p>
          <a:p>
            <a:r>
              <a:rPr lang="en-US" sz="2400" dirty="0">
                <a:solidFill>
                  <a:schemeClr val="bg1"/>
                </a:solidFill>
              </a:rPr>
              <a:t>Native digital assets: e.g., Bitcoin, Ether (exist independently on blockchains).</a:t>
            </a:r>
          </a:p>
          <a:p>
            <a:r>
              <a:rPr lang="en-US" sz="2400" dirty="0" err="1">
                <a:solidFill>
                  <a:schemeClr val="bg1"/>
                </a:solidFill>
              </a:rPr>
              <a:t>Tokenised</a:t>
            </a:r>
            <a:r>
              <a:rPr lang="en-US" sz="2400" dirty="0">
                <a:solidFill>
                  <a:schemeClr val="bg1"/>
                </a:solidFill>
              </a:rPr>
              <a:t> real-world assets: e.g., </a:t>
            </a:r>
            <a:r>
              <a:rPr lang="en-US" sz="2400" dirty="0" err="1">
                <a:solidFill>
                  <a:schemeClr val="bg1"/>
                </a:solidFill>
              </a:rPr>
              <a:t>tokenised</a:t>
            </a:r>
            <a:r>
              <a:rPr lang="en-US" sz="2400" dirty="0">
                <a:solidFill>
                  <a:schemeClr val="bg1"/>
                </a:solidFill>
              </a:rPr>
              <a:t> property or funds.</a:t>
            </a:r>
          </a:p>
          <a:p>
            <a:pPr marL="0" indent="0">
              <a:buNone/>
            </a:pPr>
            <a:endParaRPr lang="en-US" sz="2400" dirty="0">
              <a:solidFill>
                <a:schemeClr val="bg1"/>
              </a:solidFill>
            </a:endParaRPr>
          </a:p>
          <a:p>
            <a:pPr marL="0" indent="0">
              <a:buNone/>
            </a:pPr>
            <a:r>
              <a:rPr lang="en-US" sz="2400" dirty="0">
                <a:solidFill>
                  <a:schemeClr val="bg1"/>
                </a:solidFill>
              </a:rPr>
              <a:t>They offer the following benefits</a:t>
            </a:r>
          </a:p>
        </p:txBody>
      </p:sp>
    </p:spTree>
    <p:extLst>
      <p:ext uri="{BB962C8B-B14F-4D97-AF65-F5344CB8AC3E}">
        <p14:creationId xmlns:p14="http://schemas.microsoft.com/office/powerpoint/2010/main" val="278946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22465-BFD8-E9E4-9978-B9B68FCC4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2EF1E-7CC1-13F5-BDAF-6D6B4B80C3E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312B2196-E2B0-3DC5-6D4C-1FA18F4D57FC}"/>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items of value represented in digital form</a:t>
            </a:r>
          </a:p>
          <a:p>
            <a:r>
              <a:rPr lang="en-US" sz="2400" dirty="0">
                <a:solidFill>
                  <a:schemeClr val="bg1"/>
                </a:solidFill>
              </a:rPr>
              <a:t>Including cryptocurrencies, stablecoins, NFTs, and </a:t>
            </a:r>
            <a:r>
              <a:rPr lang="en-US" sz="2400" dirty="0" err="1">
                <a:solidFill>
                  <a:schemeClr val="bg1"/>
                </a:solidFill>
              </a:rPr>
              <a:t>tokenised</a:t>
            </a:r>
            <a:r>
              <a:rPr lang="en-US" sz="2400" dirty="0">
                <a:solidFill>
                  <a:schemeClr val="bg1"/>
                </a:solidFill>
              </a:rPr>
              <a:t> securities.</a:t>
            </a:r>
          </a:p>
          <a:p>
            <a:pPr marL="0" indent="0">
              <a:buNone/>
            </a:pPr>
            <a:endParaRPr lang="en-US" sz="2400" dirty="0">
              <a:solidFill>
                <a:schemeClr val="bg1"/>
              </a:solidFill>
            </a:endParaRPr>
          </a:p>
          <a:p>
            <a:pPr marL="0" indent="0">
              <a:buNone/>
            </a:pPr>
            <a:r>
              <a:rPr lang="en-US" sz="2400" dirty="0">
                <a:solidFill>
                  <a:schemeClr val="bg1"/>
                </a:solidFill>
              </a:rPr>
              <a:t>For example:</a:t>
            </a:r>
          </a:p>
          <a:p>
            <a:r>
              <a:rPr lang="en-US" sz="2400" dirty="0">
                <a:solidFill>
                  <a:schemeClr val="bg1"/>
                </a:solidFill>
              </a:rPr>
              <a:t>Native digital assets: e.g., Bitcoin, Ether (exist independently on blockchains).</a:t>
            </a:r>
          </a:p>
          <a:p>
            <a:r>
              <a:rPr lang="en-US" sz="2400" dirty="0" err="1">
                <a:solidFill>
                  <a:schemeClr val="bg1"/>
                </a:solidFill>
              </a:rPr>
              <a:t>Tokenised</a:t>
            </a:r>
            <a:r>
              <a:rPr lang="en-US" sz="2400" dirty="0">
                <a:solidFill>
                  <a:schemeClr val="bg1"/>
                </a:solidFill>
              </a:rPr>
              <a:t> real-world assets: e.g., </a:t>
            </a:r>
            <a:r>
              <a:rPr lang="en-US" sz="2400" dirty="0" err="1">
                <a:solidFill>
                  <a:schemeClr val="bg1"/>
                </a:solidFill>
              </a:rPr>
              <a:t>tokenised</a:t>
            </a:r>
            <a:r>
              <a:rPr lang="en-US" sz="2400" dirty="0">
                <a:solidFill>
                  <a:schemeClr val="bg1"/>
                </a:solidFill>
              </a:rPr>
              <a:t> property or funds.</a:t>
            </a:r>
          </a:p>
          <a:p>
            <a:pPr marL="0" indent="0">
              <a:buNone/>
            </a:pPr>
            <a:endParaRPr lang="en-US" sz="2400" dirty="0">
              <a:solidFill>
                <a:schemeClr val="bg1"/>
              </a:solidFill>
            </a:endParaRPr>
          </a:p>
          <a:p>
            <a:pPr marL="0" indent="0">
              <a:buNone/>
            </a:pPr>
            <a:r>
              <a:rPr lang="en-US" sz="2400" dirty="0">
                <a:solidFill>
                  <a:schemeClr val="bg1"/>
                </a:solidFill>
              </a:rPr>
              <a:t>They offer the following benefits</a:t>
            </a:r>
          </a:p>
          <a:p>
            <a:r>
              <a:rPr lang="en-US" sz="2400" dirty="0">
                <a:solidFill>
                  <a:schemeClr val="bg1"/>
                </a:solidFill>
              </a:rPr>
              <a:t>24/7 trading</a:t>
            </a:r>
          </a:p>
        </p:txBody>
      </p:sp>
    </p:spTree>
    <p:extLst>
      <p:ext uri="{BB962C8B-B14F-4D97-AF65-F5344CB8AC3E}">
        <p14:creationId xmlns:p14="http://schemas.microsoft.com/office/powerpoint/2010/main" val="23849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5BCE-A39B-C48A-43CC-BA0C802A6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58763-F68C-D3C4-CE94-2E301E5BE2E6}"/>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WHAT IS A DIGITAL ASSET?</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6DC9AEC7-F356-EBE4-801C-57C8EFF6C4B5}"/>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Digital assets are items of value represented in digital form</a:t>
            </a:r>
          </a:p>
          <a:p>
            <a:r>
              <a:rPr lang="en-US" sz="2400" dirty="0">
                <a:solidFill>
                  <a:schemeClr val="bg1"/>
                </a:solidFill>
              </a:rPr>
              <a:t>Including cryptocurrencies, stablecoins, NFTs, and </a:t>
            </a:r>
            <a:r>
              <a:rPr lang="en-US" sz="2400" dirty="0" err="1">
                <a:solidFill>
                  <a:schemeClr val="bg1"/>
                </a:solidFill>
              </a:rPr>
              <a:t>tokenised</a:t>
            </a:r>
            <a:r>
              <a:rPr lang="en-US" sz="2400" dirty="0">
                <a:solidFill>
                  <a:schemeClr val="bg1"/>
                </a:solidFill>
              </a:rPr>
              <a:t> securities.</a:t>
            </a:r>
          </a:p>
          <a:p>
            <a:pPr marL="0" indent="0">
              <a:buNone/>
            </a:pPr>
            <a:endParaRPr lang="en-US" sz="2400" dirty="0">
              <a:solidFill>
                <a:schemeClr val="bg1"/>
              </a:solidFill>
            </a:endParaRPr>
          </a:p>
          <a:p>
            <a:pPr marL="0" indent="0">
              <a:buNone/>
            </a:pPr>
            <a:r>
              <a:rPr lang="en-US" sz="2400" dirty="0">
                <a:solidFill>
                  <a:schemeClr val="bg1"/>
                </a:solidFill>
              </a:rPr>
              <a:t>For example:</a:t>
            </a:r>
          </a:p>
          <a:p>
            <a:r>
              <a:rPr lang="en-US" sz="2400" dirty="0">
                <a:solidFill>
                  <a:schemeClr val="bg1"/>
                </a:solidFill>
              </a:rPr>
              <a:t>Native digital assets: e.g., Bitcoin, Ether (exist independently on blockchains).</a:t>
            </a:r>
          </a:p>
          <a:p>
            <a:r>
              <a:rPr lang="en-US" sz="2400" dirty="0" err="1">
                <a:solidFill>
                  <a:schemeClr val="bg1"/>
                </a:solidFill>
              </a:rPr>
              <a:t>Tokenised</a:t>
            </a:r>
            <a:r>
              <a:rPr lang="en-US" sz="2400" dirty="0">
                <a:solidFill>
                  <a:schemeClr val="bg1"/>
                </a:solidFill>
              </a:rPr>
              <a:t> real-world assets: e.g., </a:t>
            </a:r>
            <a:r>
              <a:rPr lang="en-US" sz="2400" dirty="0" err="1">
                <a:solidFill>
                  <a:schemeClr val="bg1"/>
                </a:solidFill>
              </a:rPr>
              <a:t>tokenised</a:t>
            </a:r>
            <a:r>
              <a:rPr lang="en-US" sz="2400" dirty="0">
                <a:solidFill>
                  <a:schemeClr val="bg1"/>
                </a:solidFill>
              </a:rPr>
              <a:t> property or funds.</a:t>
            </a:r>
          </a:p>
          <a:p>
            <a:pPr marL="0" indent="0">
              <a:buNone/>
            </a:pPr>
            <a:endParaRPr lang="en-US" sz="2400" dirty="0">
              <a:solidFill>
                <a:schemeClr val="bg1"/>
              </a:solidFill>
            </a:endParaRPr>
          </a:p>
          <a:p>
            <a:pPr marL="0" indent="0">
              <a:buNone/>
            </a:pPr>
            <a:r>
              <a:rPr lang="en-US" sz="2400" dirty="0">
                <a:solidFill>
                  <a:schemeClr val="bg1"/>
                </a:solidFill>
              </a:rPr>
              <a:t>They offer the following benefits</a:t>
            </a:r>
          </a:p>
          <a:p>
            <a:r>
              <a:rPr lang="en-US" sz="2400" dirty="0">
                <a:solidFill>
                  <a:schemeClr val="bg1"/>
                </a:solidFill>
              </a:rPr>
              <a:t>24/7 trading</a:t>
            </a:r>
          </a:p>
          <a:p>
            <a:r>
              <a:rPr lang="en-US" sz="2400" dirty="0">
                <a:solidFill>
                  <a:schemeClr val="bg1"/>
                </a:solidFill>
              </a:rPr>
              <a:t>Borderless access</a:t>
            </a:r>
          </a:p>
        </p:txBody>
      </p:sp>
    </p:spTree>
    <p:extLst>
      <p:ext uri="{BB962C8B-B14F-4D97-AF65-F5344CB8AC3E}">
        <p14:creationId xmlns:p14="http://schemas.microsoft.com/office/powerpoint/2010/main" val="1538465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06A59-3A90-357B-5709-F2D4F2CD0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93C24-1542-683B-F554-A6573ADF9FA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F0218117-E15C-3665-6C89-2DD87A286E8D}"/>
              </a:ext>
            </a:extLst>
          </p:cNvPr>
          <p:cNvSpPr>
            <a:spLocks noGrp="1"/>
          </p:cNvSpPr>
          <p:nvPr>
            <p:ph idx="1"/>
          </p:nvPr>
        </p:nvSpPr>
        <p:spPr>
          <a:xfrm>
            <a:off x="838200" y="1338943"/>
            <a:ext cx="10515600" cy="4838020"/>
          </a:xfrm>
        </p:spPr>
        <p:txBody>
          <a:bodyPr>
            <a:noAutofit/>
          </a:bodyPr>
          <a:lstStyle/>
          <a:p>
            <a:pPr marL="0" indent="0">
              <a:buNone/>
            </a:pPr>
            <a:endParaRPr lang="en-GB" sz="2400" dirty="0"/>
          </a:p>
        </p:txBody>
      </p:sp>
    </p:spTree>
    <p:extLst>
      <p:ext uri="{BB962C8B-B14F-4D97-AF65-F5344CB8AC3E}">
        <p14:creationId xmlns:p14="http://schemas.microsoft.com/office/powerpoint/2010/main" val="3500435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84BEA-8DEF-1035-298B-5C3F44C79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C7FDC-C11F-85CB-48A2-CEA965D6EDC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6CAF6159-77A6-9497-9254-F686C3B5469D}"/>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the process of converting ownership rights in an asset into digital tokens recorded on a blockchain.</a:t>
            </a:r>
          </a:p>
        </p:txBody>
      </p:sp>
    </p:spTree>
    <p:extLst>
      <p:ext uri="{BB962C8B-B14F-4D97-AF65-F5344CB8AC3E}">
        <p14:creationId xmlns:p14="http://schemas.microsoft.com/office/powerpoint/2010/main" val="307372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2" name="Group 741">
            <a:extLst>
              <a:ext uri="{FF2B5EF4-FFF2-40B4-BE49-F238E27FC236}">
                <a16:creationId xmlns:a16="http://schemas.microsoft.com/office/drawing/2014/main" id="{35D54C00-F914-9A1A-B57B-7B89CF3DE22A}"/>
              </a:ext>
            </a:extLst>
          </p:cNvPr>
          <p:cNvGrpSpPr/>
          <p:nvPr/>
        </p:nvGrpSpPr>
        <p:grpSpPr>
          <a:xfrm>
            <a:off x="1305516" y="1833599"/>
            <a:ext cx="2944676" cy="4462913"/>
            <a:chOff x="1262006" y="801667"/>
            <a:chExt cx="3035082" cy="5018268"/>
          </a:xfrm>
        </p:grpSpPr>
        <p:sp>
          <p:nvSpPr>
            <p:cNvPr id="727" name="Rectangle: Rounded Corners 726">
              <a:extLst>
                <a:ext uri="{FF2B5EF4-FFF2-40B4-BE49-F238E27FC236}">
                  <a16:creationId xmlns:a16="http://schemas.microsoft.com/office/drawing/2014/main" id="{C8A70155-A71A-8458-4EAA-A8E0F23C6A71}"/>
                </a:ext>
              </a:extLst>
            </p:cNvPr>
            <p:cNvSpPr/>
            <p:nvPr/>
          </p:nvSpPr>
          <p:spPr>
            <a:xfrm>
              <a:off x="1438235" y="1596647"/>
              <a:ext cx="2686372" cy="4223288"/>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733" name="Group 732">
              <a:extLst>
                <a:ext uri="{FF2B5EF4-FFF2-40B4-BE49-F238E27FC236}">
                  <a16:creationId xmlns:a16="http://schemas.microsoft.com/office/drawing/2014/main" id="{8BBDA713-3551-C28B-919A-0DBE9B2672D6}"/>
                </a:ext>
              </a:extLst>
            </p:cNvPr>
            <p:cNvGrpSpPr/>
            <p:nvPr/>
          </p:nvGrpSpPr>
          <p:grpSpPr>
            <a:xfrm>
              <a:off x="1262006" y="801667"/>
              <a:ext cx="3035082" cy="1219799"/>
              <a:chOff x="1714040" y="685430"/>
              <a:chExt cx="3035082" cy="1219799"/>
            </a:xfrm>
          </p:grpSpPr>
          <p:sp>
            <p:nvSpPr>
              <p:cNvPr id="730" name="Rectangle: Rounded Corners 729">
                <a:extLst>
                  <a:ext uri="{FF2B5EF4-FFF2-40B4-BE49-F238E27FC236}">
                    <a16:creationId xmlns:a16="http://schemas.microsoft.com/office/drawing/2014/main" id="{03BD80A3-A215-29ED-C131-96AF5DF2688A}"/>
                  </a:ext>
                </a:extLst>
              </p:cNvPr>
              <p:cNvSpPr/>
              <p:nvPr/>
            </p:nvSpPr>
            <p:spPr>
              <a:xfrm>
                <a:off x="1714040" y="1124080"/>
                <a:ext cx="3035082" cy="781149"/>
              </a:xfrm>
              <a:prstGeom prst="round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1" name="Oval 730">
                <a:extLst>
                  <a:ext uri="{FF2B5EF4-FFF2-40B4-BE49-F238E27FC236}">
                    <a16:creationId xmlns:a16="http://schemas.microsoft.com/office/drawing/2014/main" id="{B17290C4-0513-0B8F-944C-31590D2E3E72}"/>
                  </a:ext>
                </a:extLst>
              </p:cNvPr>
              <p:cNvSpPr/>
              <p:nvPr/>
            </p:nvSpPr>
            <p:spPr>
              <a:xfrm>
                <a:off x="2759173" y="685430"/>
                <a:ext cx="948463" cy="878793"/>
              </a:xfrm>
              <a:prstGeom prst="ellipse">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grpSp>
        <p:nvGrpSpPr>
          <p:cNvPr id="745" name="Group 744">
            <a:extLst>
              <a:ext uri="{FF2B5EF4-FFF2-40B4-BE49-F238E27FC236}">
                <a16:creationId xmlns:a16="http://schemas.microsoft.com/office/drawing/2014/main" id="{793D2AF8-227D-9F88-3B3F-4500B6F24271}"/>
              </a:ext>
            </a:extLst>
          </p:cNvPr>
          <p:cNvGrpSpPr/>
          <p:nvPr/>
        </p:nvGrpSpPr>
        <p:grpSpPr>
          <a:xfrm>
            <a:off x="4624735" y="1833598"/>
            <a:ext cx="2944676" cy="4462913"/>
            <a:chOff x="1262006" y="801667"/>
            <a:chExt cx="3035082" cy="5018268"/>
          </a:xfrm>
        </p:grpSpPr>
        <p:sp>
          <p:nvSpPr>
            <p:cNvPr id="746" name="Rectangle: Rounded Corners 745">
              <a:extLst>
                <a:ext uri="{FF2B5EF4-FFF2-40B4-BE49-F238E27FC236}">
                  <a16:creationId xmlns:a16="http://schemas.microsoft.com/office/drawing/2014/main" id="{303AD298-7FE9-3B11-192E-DFFB2801B51E}"/>
                </a:ext>
              </a:extLst>
            </p:cNvPr>
            <p:cNvSpPr/>
            <p:nvPr/>
          </p:nvSpPr>
          <p:spPr>
            <a:xfrm>
              <a:off x="1438235" y="1596647"/>
              <a:ext cx="2686372" cy="4223288"/>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747" name="Group 746">
              <a:extLst>
                <a:ext uri="{FF2B5EF4-FFF2-40B4-BE49-F238E27FC236}">
                  <a16:creationId xmlns:a16="http://schemas.microsoft.com/office/drawing/2014/main" id="{DC6E6A9F-CC25-A13B-F23D-5A88373FC633}"/>
                </a:ext>
              </a:extLst>
            </p:cNvPr>
            <p:cNvGrpSpPr/>
            <p:nvPr/>
          </p:nvGrpSpPr>
          <p:grpSpPr>
            <a:xfrm>
              <a:off x="1262006" y="801667"/>
              <a:ext cx="3035082" cy="1219799"/>
              <a:chOff x="1714040" y="685430"/>
              <a:chExt cx="3035082" cy="1219799"/>
            </a:xfrm>
          </p:grpSpPr>
          <p:sp>
            <p:nvSpPr>
              <p:cNvPr id="748" name="Rectangle: Rounded Corners 747">
                <a:extLst>
                  <a:ext uri="{FF2B5EF4-FFF2-40B4-BE49-F238E27FC236}">
                    <a16:creationId xmlns:a16="http://schemas.microsoft.com/office/drawing/2014/main" id="{4C0CC73C-5596-5058-8261-1FDD22CB29CE}"/>
                  </a:ext>
                </a:extLst>
              </p:cNvPr>
              <p:cNvSpPr/>
              <p:nvPr/>
            </p:nvSpPr>
            <p:spPr>
              <a:xfrm>
                <a:off x="1714040" y="1124080"/>
                <a:ext cx="3035082" cy="781149"/>
              </a:xfrm>
              <a:prstGeom prst="round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49" name="Oval 748">
                <a:extLst>
                  <a:ext uri="{FF2B5EF4-FFF2-40B4-BE49-F238E27FC236}">
                    <a16:creationId xmlns:a16="http://schemas.microsoft.com/office/drawing/2014/main" id="{4559BC6B-1973-0751-8E57-257DCD7E15B7}"/>
                  </a:ext>
                </a:extLst>
              </p:cNvPr>
              <p:cNvSpPr/>
              <p:nvPr/>
            </p:nvSpPr>
            <p:spPr>
              <a:xfrm>
                <a:off x="2759173" y="685430"/>
                <a:ext cx="948463" cy="878793"/>
              </a:xfrm>
              <a:prstGeom prst="ellipse">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grpSp>
        <p:nvGrpSpPr>
          <p:cNvPr id="750" name="Group 749">
            <a:extLst>
              <a:ext uri="{FF2B5EF4-FFF2-40B4-BE49-F238E27FC236}">
                <a16:creationId xmlns:a16="http://schemas.microsoft.com/office/drawing/2014/main" id="{FA3DAAF9-BC22-362F-5BE8-B78829E26888}"/>
              </a:ext>
            </a:extLst>
          </p:cNvPr>
          <p:cNvGrpSpPr/>
          <p:nvPr/>
        </p:nvGrpSpPr>
        <p:grpSpPr>
          <a:xfrm>
            <a:off x="7943956" y="1833598"/>
            <a:ext cx="2944676" cy="4462913"/>
            <a:chOff x="1262006" y="801667"/>
            <a:chExt cx="3035082" cy="5018268"/>
          </a:xfrm>
        </p:grpSpPr>
        <p:sp>
          <p:nvSpPr>
            <p:cNvPr id="751" name="Rectangle: Rounded Corners 750">
              <a:extLst>
                <a:ext uri="{FF2B5EF4-FFF2-40B4-BE49-F238E27FC236}">
                  <a16:creationId xmlns:a16="http://schemas.microsoft.com/office/drawing/2014/main" id="{6A5FA032-8B2D-80AC-4B4D-13BC6DE3544F}"/>
                </a:ext>
              </a:extLst>
            </p:cNvPr>
            <p:cNvSpPr/>
            <p:nvPr/>
          </p:nvSpPr>
          <p:spPr>
            <a:xfrm>
              <a:off x="1438235" y="1596647"/>
              <a:ext cx="2686372" cy="4223288"/>
            </a:xfrm>
            <a:prstGeom prst="round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752" name="Group 751">
              <a:extLst>
                <a:ext uri="{FF2B5EF4-FFF2-40B4-BE49-F238E27FC236}">
                  <a16:creationId xmlns:a16="http://schemas.microsoft.com/office/drawing/2014/main" id="{2E48417A-1006-6A80-C0FC-FD2725252350}"/>
                </a:ext>
              </a:extLst>
            </p:cNvPr>
            <p:cNvGrpSpPr/>
            <p:nvPr/>
          </p:nvGrpSpPr>
          <p:grpSpPr>
            <a:xfrm>
              <a:off x="1262006" y="801667"/>
              <a:ext cx="3035082" cy="1219799"/>
              <a:chOff x="1714040" y="685430"/>
              <a:chExt cx="3035082" cy="1219799"/>
            </a:xfrm>
          </p:grpSpPr>
          <p:sp>
            <p:nvSpPr>
              <p:cNvPr id="753" name="Rectangle: Rounded Corners 752">
                <a:extLst>
                  <a:ext uri="{FF2B5EF4-FFF2-40B4-BE49-F238E27FC236}">
                    <a16:creationId xmlns:a16="http://schemas.microsoft.com/office/drawing/2014/main" id="{F48A1297-E6AC-CE20-9BF2-576814587749}"/>
                  </a:ext>
                </a:extLst>
              </p:cNvPr>
              <p:cNvSpPr/>
              <p:nvPr/>
            </p:nvSpPr>
            <p:spPr>
              <a:xfrm>
                <a:off x="1714040" y="1124080"/>
                <a:ext cx="3035082" cy="781149"/>
              </a:xfrm>
              <a:prstGeom prst="round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54" name="Oval 753">
                <a:extLst>
                  <a:ext uri="{FF2B5EF4-FFF2-40B4-BE49-F238E27FC236}">
                    <a16:creationId xmlns:a16="http://schemas.microsoft.com/office/drawing/2014/main" id="{30E4D760-B61A-9EBB-5B4B-BA1CE2FB820B}"/>
                  </a:ext>
                </a:extLst>
              </p:cNvPr>
              <p:cNvSpPr/>
              <p:nvPr/>
            </p:nvSpPr>
            <p:spPr>
              <a:xfrm>
                <a:off x="2759173" y="685430"/>
                <a:ext cx="948463" cy="878793"/>
              </a:xfrm>
              <a:prstGeom prst="ellipse">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sp>
        <p:nvSpPr>
          <p:cNvPr id="756" name="TextBox 755">
            <a:extLst>
              <a:ext uri="{FF2B5EF4-FFF2-40B4-BE49-F238E27FC236}">
                <a16:creationId xmlns:a16="http://schemas.microsoft.com/office/drawing/2014/main" id="{A2ED59E1-1F0E-34C7-D30A-1A902016944D}"/>
              </a:ext>
            </a:extLst>
          </p:cNvPr>
          <p:cNvSpPr txBox="1"/>
          <p:nvPr/>
        </p:nvSpPr>
        <p:spPr>
          <a:xfrm>
            <a:off x="4486532" y="421379"/>
            <a:ext cx="2933067" cy="70897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nSpc>
                <a:spcPts val="6000"/>
              </a:lnSpc>
              <a:spcBef>
                <a:spcPct val="0"/>
              </a:spcBef>
            </a:pPr>
            <a:r>
              <a:rPr lang="en-US" sz="3200" b="1">
                <a:solidFill>
                  <a:schemeClr val="bg1"/>
                </a:solidFill>
                <a:latin typeface="DM Sans"/>
              </a:rPr>
              <a:t>OUR SERVICES</a:t>
            </a:r>
          </a:p>
        </p:txBody>
      </p:sp>
      <p:sp>
        <p:nvSpPr>
          <p:cNvPr id="757" name="TextBox 756">
            <a:extLst>
              <a:ext uri="{FF2B5EF4-FFF2-40B4-BE49-F238E27FC236}">
                <a16:creationId xmlns:a16="http://schemas.microsoft.com/office/drawing/2014/main" id="{ADB0B4D7-74F7-4A99-864A-48051789672A}"/>
              </a:ext>
            </a:extLst>
          </p:cNvPr>
          <p:cNvSpPr txBox="1"/>
          <p:nvPr/>
        </p:nvSpPr>
        <p:spPr>
          <a:xfrm>
            <a:off x="1385313" y="2421245"/>
            <a:ext cx="27917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162746"/>
                </a:solidFill>
                <a:latin typeface="DM Sans Bold"/>
                <a:ea typeface="Calibri"/>
                <a:cs typeface="Calibri"/>
              </a:rPr>
              <a:t>Compliance and Regulation</a:t>
            </a:r>
          </a:p>
        </p:txBody>
      </p:sp>
      <p:pic>
        <p:nvPicPr>
          <p:cNvPr id="758" name="Graphic 757" descr="Shield Tick with solid fill">
            <a:extLst>
              <a:ext uri="{FF2B5EF4-FFF2-40B4-BE49-F238E27FC236}">
                <a16:creationId xmlns:a16="http://schemas.microsoft.com/office/drawing/2014/main" id="{83AAF3EC-2E52-577C-F7FF-0F81108E45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3636" y="1920454"/>
            <a:ext cx="329295" cy="342902"/>
          </a:xfrm>
          <a:prstGeom prst="rect">
            <a:avLst/>
          </a:prstGeom>
        </p:spPr>
      </p:pic>
      <p:sp>
        <p:nvSpPr>
          <p:cNvPr id="759" name="TextBox 758">
            <a:extLst>
              <a:ext uri="{FF2B5EF4-FFF2-40B4-BE49-F238E27FC236}">
                <a16:creationId xmlns:a16="http://schemas.microsoft.com/office/drawing/2014/main" id="{53AC903F-541D-E537-2055-308ACEA1FAD4}"/>
              </a:ext>
            </a:extLst>
          </p:cNvPr>
          <p:cNvSpPr txBox="1"/>
          <p:nvPr/>
        </p:nvSpPr>
        <p:spPr>
          <a:xfrm>
            <a:off x="4705455" y="2421244"/>
            <a:ext cx="27917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162746"/>
                </a:solidFill>
                <a:latin typeface="DM Sans"/>
                <a:ea typeface="Calibri"/>
                <a:cs typeface="Calibri"/>
              </a:rPr>
              <a:t>Technology Implementation</a:t>
            </a:r>
          </a:p>
        </p:txBody>
      </p:sp>
      <p:sp>
        <p:nvSpPr>
          <p:cNvPr id="760" name="TextBox 759">
            <a:extLst>
              <a:ext uri="{FF2B5EF4-FFF2-40B4-BE49-F238E27FC236}">
                <a16:creationId xmlns:a16="http://schemas.microsoft.com/office/drawing/2014/main" id="{E915B5EE-EB1B-783C-0656-CDEB07379F87}"/>
              </a:ext>
            </a:extLst>
          </p:cNvPr>
          <p:cNvSpPr txBox="1"/>
          <p:nvPr/>
        </p:nvSpPr>
        <p:spPr>
          <a:xfrm>
            <a:off x="8324957" y="2298780"/>
            <a:ext cx="22202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162746"/>
                </a:solidFill>
                <a:latin typeface="DM Sans"/>
                <a:ea typeface="Calibri"/>
                <a:cs typeface="Calibri"/>
              </a:rPr>
              <a:t>Operating Model and Business Change</a:t>
            </a:r>
          </a:p>
        </p:txBody>
      </p:sp>
      <p:pic>
        <p:nvPicPr>
          <p:cNvPr id="761" name="Graphic 760" descr="Blog with solid fill">
            <a:extLst>
              <a:ext uri="{FF2B5EF4-FFF2-40B4-BE49-F238E27FC236}">
                <a16:creationId xmlns:a16="http://schemas.microsoft.com/office/drawing/2014/main" id="{A7143F22-1A49-A5C7-534F-4131ACF07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1136" y="1920452"/>
            <a:ext cx="315687" cy="342902"/>
          </a:xfrm>
          <a:prstGeom prst="rect">
            <a:avLst/>
          </a:prstGeom>
        </p:spPr>
      </p:pic>
      <p:pic>
        <p:nvPicPr>
          <p:cNvPr id="763" name="Graphic 762" descr="Robot Hand with solid fill">
            <a:extLst>
              <a:ext uri="{FF2B5EF4-FFF2-40B4-BE49-F238E27FC236}">
                <a16:creationId xmlns:a16="http://schemas.microsoft.com/office/drawing/2014/main" id="{5A6B7201-9197-EE01-3F73-7AD0285F3D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50993" y="1920454"/>
            <a:ext cx="383723" cy="342902"/>
          </a:xfrm>
          <a:prstGeom prst="rect">
            <a:avLst/>
          </a:prstGeom>
        </p:spPr>
      </p:pic>
      <p:sp>
        <p:nvSpPr>
          <p:cNvPr id="764" name="TextBox 763">
            <a:extLst>
              <a:ext uri="{FF2B5EF4-FFF2-40B4-BE49-F238E27FC236}">
                <a16:creationId xmlns:a16="http://schemas.microsoft.com/office/drawing/2014/main" id="{E4C1D5D8-C7DD-08E8-8FC1-1983CAB83B56}"/>
              </a:ext>
            </a:extLst>
          </p:cNvPr>
          <p:cNvSpPr txBox="1"/>
          <p:nvPr/>
        </p:nvSpPr>
        <p:spPr>
          <a:xfrm>
            <a:off x="1414372" y="3112441"/>
            <a:ext cx="2721427" cy="225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8940" lvl="1" indent="-171450">
              <a:lnSpc>
                <a:spcPct val="200000"/>
              </a:lnSpc>
              <a:buFont typeface="Arial"/>
              <a:buChar char="•"/>
            </a:pPr>
            <a:r>
              <a:rPr lang="en-US" sz="1200">
                <a:solidFill>
                  <a:srgbClr val="162746"/>
                </a:solidFill>
                <a:latin typeface="DM Sans"/>
                <a:ea typeface="Calibri" panose="020F0502020204030204"/>
                <a:cs typeface="Arial"/>
              </a:rPr>
              <a:t>Investment Guideline Review</a:t>
            </a:r>
            <a:endParaRPr lang="en-US" sz="1200">
              <a:solidFill>
                <a:srgbClr val="162746"/>
              </a:solidFill>
              <a:latin typeface="DM Sans"/>
              <a:ea typeface="Calibri" panose="020F0502020204030204"/>
              <a:cs typeface="Calibri" panose="020F0502020204030204"/>
            </a:endParaRPr>
          </a:p>
          <a:p>
            <a:pPr marL="408940" lvl="1" indent="-171450">
              <a:lnSpc>
                <a:spcPct val="200000"/>
              </a:lnSpc>
              <a:buFont typeface="Arial"/>
              <a:buChar char="•"/>
            </a:pPr>
            <a:r>
              <a:rPr lang="en-US" sz="1200">
                <a:solidFill>
                  <a:srgbClr val="162746"/>
                </a:solidFill>
                <a:latin typeface="DM Sans"/>
                <a:ea typeface="Calibri" panose="020F0502020204030204"/>
                <a:cs typeface="Arial"/>
              </a:rPr>
              <a:t>New System Adoption</a:t>
            </a:r>
          </a:p>
          <a:p>
            <a:pPr marL="408940" lvl="1" indent="-171450">
              <a:lnSpc>
                <a:spcPct val="200000"/>
              </a:lnSpc>
              <a:buFont typeface="Arial"/>
              <a:buChar char="•"/>
            </a:pPr>
            <a:r>
              <a:rPr lang="en-US" sz="1200">
                <a:solidFill>
                  <a:srgbClr val="162746"/>
                </a:solidFill>
                <a:latin typeface="DM Sans"/>
                <a:ea typeface="Calibri" panose="020F0502020204030204"/>
                <a:cs typeface="Arial"/>
              </a:rPr>
              <a:t>International Expansion</a:t>
            </a:r>
          </a:p>
          <a:p>
            <a:pPr marL="408940" lvl="1" indent="-171450">
              <a:lnSpc>
                <a:spcPct val="200000"/>
              </a:lnSpc>
              <a:buFont typeface="Arial"/>
              <a:buChar char="•"/>
            </a:pPr>
            <a:r>
              <a:rPr lang="en-US" sz="1200">
                <a:solidFill>
                  <a:srgbClr val="162746"/>
                </a:solidFill>
                <a:latin typeface="DM Sans"/>
                <a:ea typeface="Calibri" panose="020F0502020204030204"/>
                <a:cs typeface="Arial"/>
              </a:rPr>
              <a:t>New Fund Launch Support </a:t>
            </a:r>
          </a:p>
          <a:p>
            <a:pPr marL="408940" lvl="1" indent="-171450">
              <a:lnSpc>
                <a:spcPct val="200000"/>
              </a:lnSpc>
              <a:buFont typeface="Arial"/>
              <a:buChar char="•"/>
            </a:pPr>
            <a:r>
              <a:rPr lang="en-US" sz="1200">
                <a:solidFill>
                  <a:srgbClr val="162746"/>
                </a:solidFill>
                <a:latin typeface="DM Sans"/>
                <a:ea typeface="Calibri" panose="020F0502020204030204"/>
                <a:cs typeface="Arial"/>
              </a:rPr>
              <a:t>Alert Identification and Resolution</a:t>
            </a:r>
            <a:endParaRPr lang="en-US" sz="1200">
              <a:solidFill>
                <a:srgbClr val="162746"/>
              </a:solidFill>
              <a:latin typeface="DM Sans"/>
              <a:ea typeface="Calibri" panose="020F0502020204030204"/>
              <a:cs typeface="Calibri" panose="020F0502020204030204"/>
            </a:endParaRPr>
          </a:p>
        </p:txBody>
      </p:sp>
      <p:sp>
        <p:nvSpPr>
          <p:cNvPr id="765" name="TextBox 764">
            <a:extLst>
              <a:ext uri="{FF2B5EF4-FFF2-40B4-BE49-F238E27FC236}">
                <a16:creationId xmlns:a16="http://schemas.microsoft.com/office/drawing/2014/main" id="{95CACAB2-E89F-F5D5-E9AF-AD2DBE4087A2}"/>
              </a:ext>
            </a:extLst>
          </p:cNvPr>
          <p:cNvSpPr txBox="1"/>
          <p:nvPr/>
        </p:nvSpPr>
        <p:spPr>
          <a:xfrm>
            <a:off x="4802550" y="3112440"/>
            <a:ext cx="2585356" cy="1886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74980" lvl="1" indent="-237490">
              <a:lnSpc>
                <a:spcPct val="200000"/>
              </a:lnSpc>
              <a:buFont typeface="Arial,Sans-Serif"/>
              <a:buChar char="•"/>
            </a:pPr>
            <a:r>
              <a:rPr lang="en-US" sz="1200">
                <a:solidFill>
                  <a:srgbClr val="162746"/>
                </a:solidFill>
                <a:latin typeface="DM Sans"/>
                <a:ea typeface="Calibri" panose="020F0502020204030204"/>
                <a:cs typeface="Arial"/>
              </a:rPr>
              <a:t>Vendor selection </a:t>
            </a:r>
            <a:endParaRPr lang="en-US" sz="1200">
              <a:solidFill>
                <a:srgbClr val="162746"/>
              </a:solidFill>
              <a:latin typeface="DM Sans"/>
            </a:endParaRPr>
          </a:p>
          <a:p>
            <a:pPr marL="474980" lvl="1" indent="-237490">
              <a:lnSpc>
                <a:spcPct val="200000"/>
              </a:lnSpc>
              <a:buFont typeface="Arial,Sans-Serif"/>
              <a:buChar char="•"/>
            </a:pPr>
            <a:r>
              <a:rPr lang="en-US" sz="1200">
                <a:solidFill>
                  <a:srgbClr val="162746"/>
                </a:solidFill>
                <a:latin typeface="DM Sans"/>
                <a:ea typeface="Calibri" panose="020F0502020204030204"/>
                <a:cs typeface="Arial"/>
              </a:rPr>
              <a:t>Design and Configuration</a:t>
            </a:r>
          </a:p>
          <a:p>
            <a:pPr marL="474980" lvl="1" indent="-237490">
              <a:lnSpc>
                <a:spcPct val="200000"/>
              </a:lnSpc>
              <a:buFont typeface="Arial,Sans-Serif"/>
              <a:buChar char="•"/>
            </a:pPr>
            <a:r>
              <a:rPr lang="en-US" sz="1200">
                <a:solidFill>
                  <a:srgbClr val="162746"/>
                </a:solidFill>
                <a:latin typeface="DM Sans"/>
                <a:ea typeface="Calibri" panose="020F0502020204030204"/>
                <a:cs typeface="Arial"/>
              </a:rPr>
              <a:t>System Integration</a:t>
            </a:r>
          </a:p>
          <a:p>
            <a:pPr marL="474980" lvl="1" indent="-237490">
              <a:lnSpc>
                <a:spcPct val="200000"/>
              </a:lnSpc>
              <a:buFont typeface="Arial,Sans-Serif"/>
              <a:buChar char="•"/>
            </a:pPr>
            <a:r>
              <a:rPr lang="en-US" sz="1200">
                <a:solidFill>
                  <a:srgbClr val="162746"/>
                </a:solidFill>
                <a:latin typeface="DM Sans"/>
                <a:ea typeface="Calibri" panose="020F0502020204030204"/>
                <a:cs typeface="Arial"/>
              </a:rPr>
              <a:t>Data </a:t>
            </a:r>
            <a:r>
              <a:rPr lang="en-US" sz="1200" err="1">
                <a:solidFill>
                  <a:srgbClr val="162746"/>
                </a:solidFill>
                <a:latin typeface="DM Sans"/>
                <a:ea typeface="Calibri" panose="020F0502020204030204"/>
                <a:cs typeface="Arial"/>
              </a:rPr>
              <a:t>Optimisation</a:t>
            </a:r>
            <a:endParaRPr lang="en-US" sz="1200">
              <a:solidFill>
                <a:srgbClr val="162746"/>
              </a:solidFill>
              <a:latin typeface="DM Sans"/>
              <a:ea typeface="Calibri" panose="020F0502020204030204"/>
              <a:cs typeface="Arial"/>
            </a:endParaRPr>
          </a:p>
          <a:p>
            <a:pPr marL="474980" lvl="1" indent="-237490">
              <a:lnSpc>
                <a:spcPct val="200000"/>
              </a:lnSpc>
              <a:buFont typeface="Arial,Sans-Serif"/>
              <a:buChar char="•"/>
            </a:pPr>
            <a:r>
              <a:rPr lang="en-US" sz="1200">
                <a:solidFill>
                  <a:srgbClr val="162746"/>
                </a:solidFill>
                <a:latin typeface="DM Sans"/>
                <a:ea typeface="Calibri" panose="020F0502020204030204"/>
                <a:cs typeface="Arial"/>
              </a:rPr>
              <a:t>System Support</a:t>
            </a:r>
            <a:endParaRPr lang="en-US" sz="1200">
              <a:solidFill>
                <a:srgbClr val="162746"/>
              </a:solidFill>
              <a:latin typeface="DM Sans"/>
              <a:cs typeface="Calibri" panose="020F0502020204030204"/>
            </a:endParaRPr>
          </a:p>
        </p:txBody>
      </p:sp>
      <p:sp>
        <p:nvSpPr>
          <p:cNvPr id="766" name="TextBox 765">
            <a:extLst>
              <a:ext uri="{FF2B5EF4-FFF2-40B4-BE49-F238E27FC236}">
                <a16:creationId xmlns:a16="http://schemas.microsoft.com/office/drawing/2014/main" id="{52E0C82F-B971-2180-556F-5B483B37017D}"/>
              </a:ext>
            </a:extLst>
          </p:cNvPr>
          <p:cNvSpPr txBox="1"/>
          <p:nvPr/>
        </p:nvSpPr>
        <p:spPr>
          <a:xfrm>
            <a:off x="8054657" y="3112441"/>
            <a:ext cx="2707821" cy="2998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74980" lvl="1" indent="-237490">
              <a:lnSpc>
                <a:spcPct val="200000"/>
              </a:lnSpc>
              <a:buFont typeface="Arial,Sans-Serif"/>
              <a:buChar char="•"/>
            </a:pPr>
            <a:r>
              <a:rPr lang="en-US" sz="1200">
                <a:solidFill>
                  <a:srgbClr val="162746"/>
                </a:solidFill>
                <a:latin typeface="DM Sans"/>
                <a:ea typeface="Calibri" panose="020F0502020204030204"/>
                <a:cs typeface="Arial"/>
              </a:rPr>
              <a:t>End-to-End Business Analysis</a:t>
            </a:r>
            <a:endParaRPr lang="en-US" sz="1200">
              <a:solidFill>
                <a:srgbClr val="162746"/>
              </a:solidFill>
              <a:latin typeface="DM Sans"/>
            </a:endParaRPr>
          </a:p>
          <a:p>
            <a:pPr marL="474980" lvl="1" indent="-237490">
              <a:lnSpc>
                <a:spcPct val="200000"/>
              </a:lnSpc>
              <a:buFont typeface="Arial,Sans-Serif"/>
              <a:buChar char="•"/>
            </a:pPr>
            <a:r>
              <a:rPr lang="en-US" sz="1200">
                <a:solidFill>
                  <a:srgbClr val="162746"/>
                </a:solidFill>
                <a:latin typeface="DM Sans"/>
                <a:ea typeface="Calibri" panose="020F0502020204030204"/>
                <a:cs typeface="Arial"/>
              </a:rPr>
              <a:t>Operating Model Design</a:t>
            </a:r>
          </a:p>
          <a:p>
            <a:pPr marL="474980" lvl="1" indent="-237490">
              <a:lnSpc>
                <a:spcPct val="200000"/>
              </a:lnSpc>
              <a:buFont typeface="Arial,Sans-Serif"/>
              <a:buChar char="•"/>
            </a:pPr>
            <a:r>
              <a:rPr lang="en-US" sz="1200">
                <a:solidFill>
                  <a:srgbClr val="162746"/>
                </a:solidFill>
                <a:latin typeface="DM Sans"/>
                <a:ea typeface="Calibri" panose="020F0502020204030204"/>
                <a:cs typeface="Arial"/>
              </a:rPr>
              <a:t>Technology Strategy</a:t>
            </a:r>
          </a:p>
          <a:p>
            <a:pPr marL="474980" lvl="1" indent="-237490">
              <a:lnSpc>
                <a:spcPct val="200000"/>
              </a:lnSpc>
              <a:buFont typeface="Arial,Sans-Serif"/>
              <a:buChar char="•"/>
            </a:pPr>
            <a:r>
              <a:rPr lang="en-US" sz="1200">
                <a:solidFill>
                  <a:srgbClr val="162746"/>
                </a:solidFill>
                <a:latin typeface="DM Sans"/>
                <a:ea typeface="Calibri" panose="020F0502020204030204"/>
                <a:cs typeface="Arial"/>
              </a:rPr>
              <a:t>Business Process </a:t>
            </a:r>
            <a:r>
              <a:rPr lang="en-US" sz="1200" err="1">
                <a:solidFill>
                  <a:srgbClr val="162746"/>
                </a:solidFill>
                <a:latin typeface="DM Sans"/>
                <a:ea typeface="Calibri" panose="020F0502020204030204"/>
                <a:cs typeface="Arial"/>
              </a:rPr>
              <a:t>Standardisation</a:t>
            </a:r>
            <a:endParaRPr lang="en-US" sz="1200">
              <a:solidFill>
                <a:srgbClr val="162746"/>
              </a:solidFill>
              <a:latin typeface="DM Sans"/>
              <a:ea typeface="Calibri" panose="020F0502020204030204"/>
              <a:cs typeface="Arial"/>
            </a:endParaRPr>
          </a:p>
          <a:p>
            <a:pPr marL="474980" lvl="1" indent="-237490">
              <a:lnSpc>
                <a:spcPct val="200000"/>
              </a:lnSpc>
              <a:buFont typeface="Arial,Sans-Serif"/>
              <a:buChar char="•"/>
            </a:pPr>
            <a:r>
              <a:rPr lang="en-US" sz="1200">
                <a:solidFill>
                  <a:srgbClr val="162746"/>
                </a:solidFill>
                <a:latin typeface="DM Sans"/>
                <a:ea typeface="Calibri" panose="020F0502020204030204"/>
                <a:cs typeface="Arial"/>
              </a:rPr>
              <a:t>Change Management </a:t>
            </a:r>
            <a:r>
              <a:rPr lang="en-US" sz="1200" err="1">
                <a:solidFill>
                  <a:srgbClr val="162746"/>
                </a:solidFill>
                <a:latin typeface="DM Sans"/>
                <a:ea typeface="Calibri" panose="020F0502020204030204"/>
                <a:cs typeface="Arial"/>
              </a:rPr>
              <a:t>Frameworking</a:t>
            </a:r>
            <a:endParaRPr lang="en-US" sz="1200" err="1">
              <a:solidFill>
                <a:srgbClr val="162746"/>
              </a:solidFill>
              <a:latin typeface="DM Sans"/>
            </a:endParaRPr>
          </a:p>
        </p:txBody>
      </p:sp>
      <p:sp>
        <p:nvSpPr>
          <p:cNvPr id="768" name="TextBox 11">
            <a:extLst>
              <a:ext uri="{FF2B5EF4-FFF2-40B4-BE49-F238E27FC236}">
                <a16:creationId xmlns:a16="http://schemas.microsoft.com/office/drawing/2014/main" id="{10BF420D-F374-36FB-C2A5-AD4A49001043}"/>
              </a:ext>
            </a:extLst>
          </p:cNvPr>
          <p:cNvSpPr txBox="1"/>
          <p:nvPr/>
        </p:nvSpPr>
        <p:spPr>
          <a:xfrm>
            <a:off x="1220628" y="1141254"/>
            <a:ext cx="9476445" cy="3693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a:r>
              <a:rPr lang="en-US" sz="1200" dirty="0">
                <a:solidFill>
                  <a:schemeClr val="bg1"/>
                </a:solidFill>
                <a:latin typeface="DM Sans"/>
              </a:rPr>
              <a:t>Nistad supports </a:t>
            </a:r>
            <a:r>
              <a:rPr lang="en-US" sz="1200" dirty="0" err="1">
                <a:solidFill>
                  <a:schemeClr val="bg1"/>
                </a:solidFill>
                <a:latin typeface="DM Sans"/>
              </a:rPr>
              <a:t>organisations</a:t>
            </a:r>
            <a:r>
              <a:rPr lang="en-US" sz="1200" dirty="0">
                <a:solidFill>
                  <a:schemeClr val="bg1"/>
                </a:solidFill>
                <a:latin typeface="DM Sans"/>
              </a:rPr>
              <a:t> with data migration, software implementation, integration, training, process updates and improvement, and governance structures. We provide a full suite of services including:</a:t>
            </a:r>
            <a:endParaRPr lang="en-US" dirty="0">
              <a:solidFill>
                <a:schemeClr val="bg1"/>
              </a:solidFill>
              <a:ea typeface="Calibri"/>
              <a:cs typeface="Calibri"/>
            </a:endParaRPr>
          </a:p>
        </p:txBody>
      </p:sp>
    </p:spTree>
    <p:extLst>
      <p:ext uri="{BB962C8B-B14F-4D97-AF65-F5344CB8AC3E}">
        <p14:creationId xmlns:p14="http://schemas.microsoft.com/office/powerpoint/2010/main" val="3213797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669B3-F5DD-F2F4-9DAA-6517E4A2C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2AC4F-9903-79CC-1A3C-CE09E287F30A}"/>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81B93297-6D1A-4BF6-A40C-4C539F493921}"/>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the process of converting ownership rights in an asset into digital tokens recorded on a blockchain.</a:t>
            </a:r>
          </a:p>
          <a:p>
            <a:r>
              <a:rPr lang="en-US" sz="2400" dirty="0">
                <a:solidFill>
                  <a:schemeClr val="bg1"/>
                </a:solidFill>
              </a:rPr>
              <a:t>Each token represents a unit of value or ownership, thus enabling secure, transparent, and efficient transfers.</a:t>
            </a:r>
          </a:p>
        </p:txBody>
      </p:sp>
    </p:spTree>
    <p:extLst>
      <p:ext uri="{BB962C8B-B14F-4D97-AF65-F5344CB8AC3E}">
        <p14:creationId xmlns:p14="http://schemas.microsoft.com/office/powerpoint/2010/main" val="1123048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6748-118E-030B-E1DF-B5C9D7313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A96EF-D1CD-5253-6037-74748FF7DBA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BF56CFB6-724D-8FED-E475-5E03ADC4F54B}"/>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the process of converting ownership rights in an asset into digital tokens recorded on a blockchain.</a:t>
            </a:r>
          </a:p>
          <a:p>
            <a:r>
              <a:rPr lang="en-US" sz="2400" dirty="0">
                <a:solidFill>
                  <a:schemeClr val="bg1"/>
                </a:solidFill>
              </a:rPr>
              <a:t>Each token represents a unit of value or ownership, thus enabling secure, transparent, and efficient transfers.</a:t>
            </a:r>
          </a:p>
          <a:p>
            <a:pPr marL="0" indent="0">
              <a:buNone/>
            </a:pPr>
            <a:endParaRPr lang="en-US" sz="2400" dirty="0">
              <a:solidFill>
                <a:schemeClr val="bg1"/>
              </a:solidFill>
            </a:endParaRPr>
          </a:p>
          <a:p>
            <a:pPr marL="0" indent="0">
              <a:buNone/>
            </a:pPr>
            <a:r>
              <a:rPr lang="en-US" sz="2400" dirty="0">
                <a:solidFill>
                  <a:schemeClr val="bg1"/>
                </a:solidFill>
              </a:rPr>
              <a:t>It provides the following benefits:</a:t>
            </a:r>
          </a:p>
        </p:txBody>
      </p:sp>
    </p:spTree>
    <p:extLst>
      <p:ext uri="{BB962C8B-B14F-4D97-AF65-F5344CB8AC3E}">
        <p14:creationId xmlns:p14="http://schemas.microsoft.com/office/powerpoint/2010/main" val="917020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95BE-45B1-1D9E-DD34-B49ABC927C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56B30-C7F7-1A65-8CE5-D7BBC9352DD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12652CE0-7515-9690-797A-D656C3FC9D5B}"/>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the process of converting ownership rights in an asset into digital tokens recorded on a blockchain.</a:t>
            </a:r>
          </a:p>
          <a:p>
            <a:r>
              <a:rPr lang="en-US" sz="2400" dirty="0">
                <a:solidFill>
                  <a:schemeClr val="bg1"/>
                </a:solidFill>
              </a:rPr>
              <a:t>Each token represents a unit of value or ownership, thus enabling secure, transparent, and efficient transfers.</a:t>
            </a:r>
          </a:p>
          <a:p>
            <a:pPr marL="0" indent="0">
              <a:buNone/>
            </a:pPr>
            <a:endParaRPr lang="en-US" sz="2400" dirty="0">
              <a:solidFill>
                <a:schemeClr val="bg1"/>
              </a:solidFill>
            </a:endParaRPr>
          </a:p>
          <a:p>
            <a:pPr marL="0" indent="0">
              <a:buNone/>
            </a:pPr>
            <a:r>
              <a:rPr lang="en-US" sz="2400" dirty="0">
                <a:solidFill>
                  <a:schemeClr val="bg1"/>
                </a:solidFill>
              </a:rPr>
              <a:t>It provides the following benefits:</a:t>
            </a:r>
          </a:p>
          <a:p>
            <a:r>
              <a:rPr lang="en-US" sz="2400" dirty="0">
                <a:solidFill>
                  <a:schemeClr val="bg1"/>
                </a:solidFill>
              </a:rPr>
              <a:t>Fractional ownership</a:t>
            </a:r>
          </a:p>
        </p:txBody>
      </p:sp>
    </p:spTree>
    <p:extLst>
      <p:ext uri="{BB962C8B-B14F-4D97-AF65-F5344CB8AC3E}">
        <p14:creationId xmlns:p14="http://schemas.microsoft.com/office/powerpoint/2010/main" val="311305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A231-E535-C45F-945E-5294D45CD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288CE-020A-B316-3ECA-0F441936D973}"/>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74250B2-4345-54C3-3CE1-757B2756B09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the process of converting ownership rights in an asset into digital tokens recorded on a blockchain.</a:t>
            </a:r>
          </a:p>
          <a:p>
            <a:r>
              <a:rPr lang="en-US" sz="2400" dirty="0">
                <a:solidFill>
                  <a:schemeClr val="bg1"/>
                </a:solidFill>
              </a:rPr>
              <a:t>Each token represents a unit of value or ownership, thus enabling secure, transparent, and efficient transfers.</a:t>
            </a:r>
          </a:p>
          <a:p>
            <a:pPr marL="0" indent="0">
              <a:buNone/>
            </a:pPr>
            <a:endParaRPr lang="en-US" sz="2400" dirty="0">
              <a:solidFill>
                <a:schemeClr val="bg1"/>
              </a:solidFill>
            </a:endParaRPr>
          </a:p>
          <a:p>
            <a:pPr marL="0" indent="0">
              <a:buNone/>
            </a:pPr>
            <a:r>
              <a:rPr lang="en-US" sz="2400" dirty="0">
                <a:solidFill>
                  <a:schemeClr val="bg1"/>
                </a:solidFill>
              </a:rPr>
              <a:t>It provides the following benefits:</a:t>
            </a:r>
          </a:p>
          <a:p>
            <a:r>
              <a:rPr lang="en-US" sz="2400" dirty="0">
                <a:solidFill>
                  <a:schemeClr val="bg1"/>
                </a:solidFill>
              </a:rPr>
              <a:t>Fractional ownership</a:t>
            </a:r>
          </a:p>
          <a:p>
            <a:r>
              <a:rPr lang="en-US" sz="2400" dirty="0">
                <a:solidFill>
                  <a:schemeClr val="bg1"/>
                </a:solidFill>
              </a:rPr>
              <a:t>Greater liquidity and market accessibility</a:t>
            </a:r>
          </a:p>
        </p:txBody>
      </p:sp>
    </p:spTree>
    <p:extLst>
      <p:ext uri="{BB962C8B-B14F-4D97-AF65-F5344CB8AC3E}">
        <p14:creationId xmlns:p14="http://schemas.microsoft.com/office/powerpoint/2010/main" val="1021146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ED992-F088-B700-C49D-DB87DDE7E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4E0C6-9749-D4D2-48A5-C7582CBB8E1D}"/>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553DA93E-D941-BB1C-B3A2-630DB2D6D608}"/>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the process of converting ownership rights in an asset into digital tokens recorded on a blockchain.</a:t>
            </a:r>
          </a:p>
          <a:p>
            <a:r>
              <a:rPr lang="en-US" sz="2400" dirty="0">
                <a:solidFill>
                  <a:schemeClr val="bg1"/>
                </a:solidFill>
              </a:rPr>
              <a:t>Each token represents a unit of value or ownership, thus enabling secure, transparent, and efficient transfers.</a:t>
            </a:r>
          </a:p>
          <a:p>
            <a:pPr marL="0" indent="0">
              <a:buNone/>
            </a:pPr>
            <a:endParaRPr lang="en-US" sz="2400" dirty="0">
              <a:solidFill>
                <a:schemeClr val="bg1"/>
              </a:solidFill>
            </a:endParaRPr>
          </a:p>
          <a:p>
            <a:pPr marL="0" indent="0">
              <a:buNone/>
            </a:pPr>
            <a:r>
              <a:rPr lang="en-US" sz="2400" dirty="0">
                <a:solidFill>
                  <a:schemeClr val="bg1"/>
                </a:solidFill>
              </a:rPr>
              <a:t>It provides the following benefits:</a:t>
            </a:r>
          </a:p>
          <a:p>
            <a:r>
              <a:rPr lang="en-US" sz="2400" dirty="0">
                <a:solidFill>
                  <a:schemeClr val="bg1"/>
                </a:solidFill>
              </a:rPr>
              <a:t>Fractional ownership</a:t>
            </a:r>
          </a:p>
          <a:p>
            <a:r>
              <a:rPr lang="en-US" sz="2400" dirty="0">
                <a:solidFill>
                  <a:schemeClr val="bg1"/>
                </a:solidFill>
              </a:rPr>
              <a:t>Greater liquidity and market accessibility</a:t>
            </a:r>
          </a:p>
          <a:p>
            <a:r>
              <a:rPr lang="en-US" sz="2400" dirty="0">
                <a:solidFill>
                  <a:schemeClr val="bg1"/>
                </a:solidFill>
              </a:rPr>
              <a:t>Faster settlement and lower costs</a:t>
            </a:r>
          </a:p>
        </p:txBody>
      </p:sp>
    </p:spTree>
    <p:extLst>
      <p:ext uri="{BB962C8B-B14F-4D97-AF65-F5344CB8AC3E}">
        <p14:creationId xmlns:p14="http://schemas.microsoft.com/office/powerpoint/2010/main" val="2605823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E8E56-AA59-4141-F8E1-D4DCD73EA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F85B7-8845-902B-8E76-BED2572EF9B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1DC9831-9F28-DC43-1F83-E5CFDA2075E1}"/>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the process of converting ownership rights in an asset into digital tokens recorded on a blockchain.</a:t>
            </a:r>
          </a:p>
          <a:p>
            <a:r>
              <a:rPr lang="en-US" sz="2400" dirty="0">
                <a:solidFill>
                  <a:schemeClr val="bg1"/>
                </a:solidFill>
              </a:rPr>
              <a:t>Each token represents a unit of value or ownership, thus enabling secure, transparent, and efficient transfers.</a:t>
            </a:r>
          </a:p>
          <a:p>
            <a:pPr marL="0" indent="0">
              <a:buNone/>
            </a:pPr>
            <a:endParaRPr lang="en-US" sz="2400" dirty="0">
              <a:solidFill>
                <a:schemeClr val="bg1"/>
              </a:solidFill>
            </a:endParaRPr>
          </a:p>
          <a:p>
            <a:pPr marL="0" indent="0">
              <a:buNone/>
            </a:pPr>
            <a:r>
              <a:rPr lang="en-US" sz="2400" dirty="0">
                <a:solidFill>
                  <a:schemeClr val="bg1"/>
                </a:solidFill>
              </a:rPr>
              <a:t>It provides the following benefits:</a:t>
            </a:r>
          </a:p>
          <a:p>
            <a:r>
              <a:rPr lang="en-US" sz="2400" dirty="0">
                <a:solidFill>
                  <a:schemeClr val="bg1"/>
                </a:solidFill>
              </a:rPr>
              <a:t>Fractional ownership</a:t>
            </a:r>
          </a:p>
          <a:p>
            <a:r>
              <a:rPr lang="en-US" sz="2400" dirty="0">
                <a:solidFill>
                  <a:schemeClr val="bg1"/>
                </a:solidFill>
              </a:rPr>
              <a:t>Greater liquidity and market accessibility</a:t>
            </a:r>
          </a:p>
          <a:p>
            <a:r>
              <a:rPr lang="en-US" sz="2400" dirty="0">
                <a:solidFill>
                  <a:schemeClr val="bg1"/>
                </a:solidFill>
              </a:rPr>
              <a:t>Faster settlement and lower costs</a:t>
            </a:r>
          </a:p>
          <a:p>
            <a:r>
              <a:rPr lang="en-US" sz="2400" dirty="0">
                <a:solidFill>
                  <a:schemeClr val="bg1"/>
                </a:solidFill>
              </a:rPr>
              <a:t>Enhanced transparency and traceability</a:t>
            </a:r>
          </a:p>
        </p:txBody>
      </p:sp>
    </p:spTree>
    <p:extLst>
      <p:ext uri="{BB962C8B-B14F-4D97-AF65-F5344CB8AC3E}">
        <p14:creationId xmlns:p14="http://schemas.microsoft.com/office/powerpoint/2010/main" val="413039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D51C2-D8E9-DCF2-4DA7-CB2C961F8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992E3-AACD-8E5B-8F0F-27079D4F2B0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BUT WHAT IS TOKENISATION?</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98EE3C5A-8B45-F1A7-778A-F35461C995C8}"/>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the process of converting ownership rights in an asset into digital tokens recorded on a blockchain.</a:t>
            </a:r>
          </a:p>
          <a:p>
            <a:r>
              <a:rPr lang="en-US" sz="2400" dirty="0">
                <a:solidFill>
                  <a:schemeClr val="bg1"/>
                </a:solidFill>
              </a:rPr>
              <a:t>Each token represents a unit of value or ownership, thus enabling secure, transparent, and efficient transfers.</a:t>
            </a:r>
          </a:p>
          <a:p>
            <a:pPr marL="0" indent="0">
              <a:buNone/>
            </a:pPr>
            <a:endParaRPr lang="en-US" sz="2400" dirty="0">
              <a:solidFill>
                <a:schemeClr val="bg1"/>
              </a:solidFill>
            </a:endParaRPr>
          </a:p>
          <a:p>
            <a:pPr marL="0" indent="0">
              <a:buNone/>
            </a:pPr>
            <a:r>
              <a:rPr lang="en-US" sz="2400" dirty="0">
                <a:solidFill>
                  <a:schemeClr val="bg1"/>
                </a:solidFill>
              </a:rPr>
              <a:t>It provides the following benefits:</a:t>
            </a:r>
          </a:p>
          <a:p>
            <a:r>
              <a:rPr lang="en-US" sz="2400" dirty="0">
                <a:solidFill>
                  <a:schemeClr val="bg1"/>
                </a:solidFill>
              </a:rPr>
              <a:t>Fractional ownership</a:t>
            </a:r>
          </a:p>
          <a:p>
            <a:r>
              <a:rPr lang="en-US" sz="2400" dirty="0">
                <a:solidFill>
                  <a:schemeClr val="bg1"/>
                </a:solidFill>
              </a:rPr>
              <a:t>Greater liquidity and market accessibility</a:t>
            </a:r>
          </a:p>
          <a:p>
            <a:r>
              <a:rPr lang="en-US" sz="2400" dirty="0">
                <a:solidFill>
                  <a:schemeClr val="bg1"/>
                </a:solidFill>
              </a:rPr>
              <a:t>Faster settlement and lower costs</a:t>
            </a:r>
          </a:p>
          <a:p>
            <a:r>
              <a:rPr lang="en-US" sz="2400" dirty="0">
                <a:solidFill>
                  <a:schemeClr val="bg1"/>
                </a:solidFill>
              </a:rPr>
              <a:t>Enhanced transparency and traceability</a:t>
            </a:r>
          </a:p>
          <a:p>
            <a:pPr marL="0" indent="0">
              <a:buNone/>
            </a:pPr>
            <a:endParaRPr lang="en-US" sz="2400" dirty="0">
              <a:solidFill>
                <a:schemeClr val="bg1"/>
              </a:solidFill>
            </a:endParaRPr>
          </a:p>
          <a:p>
            <a:pPr marL="0" indent="0">
              <a:buNone/>
            </a:pPr>
            <a:r>
              <a:rPr lang="en-US" sz="2400" dirty="0">
                <a:solidFill>
                  <a:schemeClr val="bg1"/>
                </a:solidFill>
              </a:rPr>
              <a:t>For example: </a:t>
            </a:r>
            <a:r>
              <a:rPr lang="en-US" sz="2400" dirty="0" err="1">
                <a:solidFill>
                  <a:schemeClr val="bg1"/>
                </a:solidFill>
              </a:rPr>
              <a:t>tokenised</a:t>
            </a:r>
            <a:r>
              <a:rPr lang="en-US" sz="2400" dirty="0">
                <a:solidFill>
                  <a:schemeClr val="bg1"/>
                </a:solidFill>
              </a:rPr>
              <a:t> real estate, corporate bonds, carbon credits, art, and private equity interests.</a:t>
            </a:r>
            <a:endParaRPr lang="en-GB" sz="2400" dirty="0"/>
          </a:p>
        </p:txBody>
      </p:sp>
    </p:spTree>
    <p:extLst>
      <p:ext uri="{BB962C8B-B14F-4D97-AF65-F5344CB8AC3E}">
        <p14:creationId xmlns:p14="http://schemas.microsoft.com/office/powerpoint/2010/main" val="2645497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D944-C683-3A22-D222-87789B86A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39F3A-F0F2-169D-9171-DD6F2B6FBD4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SUMMARY TABLE</a:t>
            </a:r>
            <a:endParaRPr lang="en-GB" dirty="0">
              <a:solidFill>
                <a:schemeClr val="bg1"/>
              </a:solidFill>
              <a:latin typeface="DM Sans" pitchFamily="2" charset="0"/>
            </a:endParaRPr>
          </a:p>
        </p:txBody>
      </p:sp>
    </p:spTree>
    <p:extLst>
      <p:ext uri="{BB962C8B-B14F-4D97-AF65-F5344CB8AC3E}">
        <p14:creationId xmlns:p14="http://schemas.microsoft.com/office/powerpoint/2010/main" val="4520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D944-C683-3A22-D222-87789B86A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39F3A-F0F2-169D-9171-DD6F2B6FBD4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SUMMARY TABLE</a:t>
            </a:r>
            <a:endParaRPr lang="en-GB" dirty="0">
              <a:solidFill>
                <a:schemeClr val="bg1"/>
              </a:solidFill>
              <a:latin typeface="DM Sans" pitchFamily="2" charset="0"/>
            </a:endParaRPr>
          </a:p>
        </p:txBody>
      </p:sp>
      <p:graphicFrame>
        <p:nvGraphicFramePr>
          <p:cNvPr id="4" name="Table 3">
            <a:extLst>
              <a:ext uri="{FF2B5EF4-FFF2-40B4-BE49-F238E27FC236}">
                <a16:creationId xmlns:a16="http://schemas.microsoft.com/office/drawing/2014/main" id="{33F5EA3C-A19C-FA87-76C4-6BF0DA942343}"/>
              </a:ext>
            </a:extLst>
          </p:cNvPr>
          <p:cNvGraphicFramePr>
            <a:graphicFrameLocks noGrp="1"/>
          </p:cNvGraphicFramePr>
          <p:nvPr>
            <p:extLst>
              <p:ext uri="{D42A27DB-BD31-4B8C-83A1-F6EECF244321}">
                <p14:modId xmlns:p14="http://schemas.microsoft.com/office/powerpoint/2010/main" val="694342888"/>
              </p:ext>
            </p:extLst>
          </p:nvPr>
        </p:nvGraphicFramePr>
        <p:xfrm>
          <a:off x="838200" y="1589564"/>
          <a:ext cx="10515600" cy="822960"/>
        </p:xfrm>
        <a:graphic>
          <a:graphicData uri="http://schemas.openxmlformats.org/drawingml/2006/table">
            <a:tbl>
              <a:tblPr>
                <a:tableStyleId>{5940675A-B579-460E-94D1-54222C63F5DA}</a:tableStyleId>
              </a:tblPr>
              <a:tblGrid>
                <a:gridCol w="5257800">
                  <a:extLst>
                    <a:ext uri="{9D8B030D-6E8A-4147-A177-3AD203B41FA5}">
                      <a16:colId xmlns:a16="http://schemas.microsoft.com/office/drawing/2014/main" val="578282265"/>
                    </a:ext>
                  </a:extLst>
                </a:gridCol>
                <a:gridCol w="5257800">
                  <a:extLst>
                    <a:ext uri="{9D8B030D-6E8A-4147-A177-3AD203B41FA5}">
                      <a16:colId xmlns:a16="http://schemas.microsoft.com/office/drawing/2014/main" val="883986975"/>
                    </a:ext>
                  </a:extLst>
                </a:gridCol>
              </a:tblGrid>
              <a:tr h="216376">
                <a:tc>
                  <a:txBody>
                    <a:bodyPr/>
                    <a:lstStyle/>
                    <a:p>
                      <a:pPr algn="ctr">
                        <a:buNone/>
                      </a:pPr>
                      <a:r>
                        <a:rPr lang="en-GB" sz="2400" b="1" dirty="0">
                          <a:solidFill>
                            <a:schemeClr val="bg1"/>
                          </a:solidFill>
                        </a:rPr>
                        <a:t>Digital Assets</a:t>
                      </a:r>
                    </a:p>
                    <a:p>
                      <a:pPr algn="ctr">
                        <a:buNone/>
                      </a:pPr>
                      <a:endParaRPr lang="en-GB" sz="2400" dirty="0">
                        <a:solidFill>
                          <a:schemeClr val="bg1"/>
                        </a:solidFill>
                      </a:endParaRPr>
                    </a:p>
                  </a:txBody>
                  <a:tcPr anchor="ctr">
                    <a:solidFill>
                      <a:srgbClr val="00B0F0"/>
                    </a:solidFill>
                  </a:tcPr>
                </a:tc>
                <a:tc>
                  <a:txBody>
                    <a:bodyPr/>
                    <a:lstStyle/>
                    <a:p>
                      <a:pPr algn="ctr">
                        <a:buNone/>
                      </a:pPr>
                      <a:r>
                        <a:rPr lang="en-GB" sz="2400" b="1" dirty="0">
                          <a:solidFill>
                            <a:schemeClr val="bg1"/>
                          </a:solidFill>
                        </a:rPr>
                        <a:t>Tokens</a:t>
                      </a:r>
                    </a:p>
                    <a:p>
                      <a:pPr algn="ctr">
                        <a:buNone/>
                      </a:pPr>
                      <a:endParaRPr lang="en-GB" sz="2400" dirty="0">
                        <a:solidFill>
                          <a:schemeClr val="bg1"/>
                        </a:solidFill>
                      </a:endParaRPr>
                    </a:p>
                  </a:txBody>
                  <a:tcPr anchor="ctr">
                    <a:solidFill>
                      <a:srgbClr val="00B0F0"/>
                    </a:solidFill>
                  </a:tcPr>
                </a:tc>
                <a:extLst>
                  <a:ext uri="{0D108BD9-81ED-4DB2-BD59-A6C34878D82A}">
                    <a16:rowId xmlns:a16="http://schemas.microsoft.com/office/drawing/2014/main" val="1301235119"/>
                  </a:ext>
                </a:extLst>
              </a:tr>
            </a:tbl>
          </a:graphicData>
        </a:graphic>
      </p:graphicFrame>
    </p:spTree>
    <p:extLst>
      <p:ext uri="{BB962C8B-B14F-4D97-AF65-F5344CB8AC3E}">
        <p14:creationId xmlns:p14="http://schemas.microsoft.com/office/powerpoint/2010/main" val="3027473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51DB-F0F6-AADF-B761-8637EFE6E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868C6-04C5-0919-64D3-942643F4CEF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SUMMARY TABLE</a:t>
            </a:r>
            <a:endParaRPr lang="en-GB" dirty="0">
              <a:solidFill>
                <a:schemeClr val="bg1"/>
              </a:solidFill>
              <a:latin typeface="DM Sans" pitchFamily="2" charset="0"/>
            </a:endParaRPr>
          </a:p>
        </p:txBody>
      </p:sp>
      <p:graphicFrame>
        <p:nvGraphicFramePr>
          <p:cNvPr id="4" name="Table 3">
            <a:extLst>
              <a:ext uri="{FF2B5EF4-FFF2-40B4-BE49-F238E27FC236}">
                <a16:creationId xmlns:a16="http://schemas.microsoft.com/office/drawing/2014/main" id="{1B87A291-A510-7BBA-87F5-0ECAABEB0D34}"/>
              </a:ext>
            </a:extLst>
          </p:cNvPr>
          <p:cNvGraphicFramePr>
            <a:graphicFrameLocks noGrp="1"/>
          </p:cNvGraphicFramePr>
          <p:nvPr>
            <p:extLst>
              <p:ext uri="{D42A27DB-BD31-4B8C-83A1-F6EECF244321}">
                <p14:modId xmlns:p14="http://schemas.microsoft.com/office/powerpoint/2010/main" val="3238940531"/>
              </p:ext>
            </p:extLst>
          </p:nvPr>
        </p:nvGraphicFramePr>
        <p:xfrm>
          <a:off x="838200" y="1589564"/>
          <a:ext cx="10515600" cy="2011680"/>
        </p:xfrm>
        <a:graphic>
          <a:graphicData uri="http://schemas.openxmlformats.org/drawingml/2006/table">
            <a:tbl>
              <a:tblPr>
                <a:tableStyleId>{5940675A-B579-460E-94D1-54222C63F5DA}</a:tableStyleId>
              </a:tblPr>
              <a:tblGrid>
                <a:gridCol w="5257800">
                  <a:extLst>
                    <a:ext uri="{9D8B030D-6E8A-4147-A177-3AD203B41FA5}">
                      <a16:colId xmlns:a16="http://schemas.microsoft.com/office/drawing/2014/main" val="578282265"/>
                    </a:ext>
                  </a:extLst>
                </a:gridCol>
                <a:gridCol w="5257800">
                  <a:extLst>
                    <a:ext uri="{9D8B030D-6E8A-4147-A177-3AD203B41FA5}">
                      <a16:colId xmlns:a16="http://schemas.microsoft.com/office/drawing/2014/main" val="883986975"/>
                    </a:ext>
                  </a:extLst>
                </a:gridCol>
              </a:tblGrid>
              <a:tr h="216376">
                <a:tc>
                  <a:txBody>
                    <a:bodyPr/>
                    <a:lstStyle/>
                    <a:p>
                      <a:pPr algn="ctr">
                        <a:buNone/>
                      </a:pPr>
                      <a:r>
                        <a:rPr lang="en-GB" sz="2400" b="1" dirty="0">
                          <a:solidFill>
                            <a:schemeClr val="bg1"/>
                          </a:solidFill>
                        </a:rPr>
                        <a:t>Digital Assets</a:t>
                      </a:r>
                    </a:p>
                    <a:p>
                      <a:pPr algn="ctr">
                        <a:buNone/>
                      </a:pPr>
                      <a:endParaRPr lang="en-GB" sz="2400" dirty="0">
                        <a:solidFill>
                          <a:schemeClr val="bg1"/>
                        </a:solidFill>
                      </a:endParaRPr>
                    </a:p>
                  </a:txBody>
                  <a:tcPr anchor="ctr">
                    <a:solidFill>
                      <a:srgbClr val="00B0F0"/>
                    </a:solidFill>
                  </a:tcPr>
                </a:tc>
                <a:tc>
                  <a:txBody>
                    <a:bodyPr/>
                    <a:lstStyle/>
                    <a:p>
                      <a:pPr algn="ctr">
                        <a:buNone/>
                      </a:pPr>
                      <a:r>
                        <a:rPr lang="en-GB" sz="2400" b="1" dirty="0">
                          <a:solidFill>
                            <a:schemeClr val="bg1"/>
                          </a:solidFill>
                        </a:rPr>
                        <a:t>Tokens</a:t>
                      </a:r>
                    </a:p>
                    <a:p>
                      <a:pPr algn="ctr">
                        <a:buNone/>
                      </a:pPr>
                      <a:endParaRPr lang="en-GB" sz="2400" dirty="0">
                        <a:solidFill>
                          <a:schemeClr val="bg1"/>
                        </a:solidFill>
                      </a:endParaRPr>
                    </a:p>
                  </a:txBody>
                  <a:tcPr anchor="ctr">
                    <a:solidFill>
                      <a:srgbClr val="00B0F0"/>
                    </a:solidFill>
                  </a:tcPr>
                </a:tc>
                <a:extLst>
                  <a:ext uri="{0D108BD9-81ED-4DB2-BD59-A6C34878D82A}">
                    <a16:rowId xmlns:a16="http://schemas.microsoft.com/office/drawing/2014/main" val="1301235119"/>
                  </a:ext>
                </a:extLst>
              </a:tr>
              <a:tr h="0">
                <a:tc>
                  <a:txBody>
                    <a:bodyPr/>
                    <a:lstStyle/>
                    <a:p>
                      <a:pPr algn="ctr">
                        <a:buNone/>
                      </a:pPr>
                      <a:r>
                        <a:rPr lang="en-US" sz="2400" dirty="0">
                          <a:solidFill>
                            <a:schemeClr val="bg1"/>
                          </a:solidFill>
                        </a:rPr>
                        <a:t>Broad category of all digital items with value (on or off blockchain)</a:t>
                      </a:r>
                    </a:p>
                    <a:p>
                      <a:pPr algn="ctr">
                        <a:buNone/>
                      </a:pPr>
                      <a:endParaRPr lang="en-US" sz="2400" dirty="0">
                        <a:solidFill>
                          <a:schemeClr val="bg1"/>
                        </a:solidFill>
                      </a:endParaRPr>
                    </a:p>
                  </a:txBody>
                  <a:tcPr anchor="ctr"/>
                </a:tc>
                <a:tc>
                  <a:txBody>
                    <a:bodyPr/>
                    <a:lstStyle/>
                    <a:p>
                      <a:pPr algn="ctr">
                        <a:buNone/>
                      </a:pPr>
                      <a:r>
                        <a:rPr lang="en-US" sz="2400" dirty="0">
                          <a:solidFill>
                            <a:schemeClr val="bg1"/>
                          </a:solidFill>
                        </a:rPr>
                        <a:t>A subset of digital assets created on a blockchain</a:t>
                      </a:r>
                    </a:p>
                    <a:p>
                      <a:pPr algn="ctr">
                        <a:buNone/>
                      </a:pPr>
                      <a:endParaRPr lang="en-US" sz="2400" dirty="0">
                        <a:solidFill>
                          <a:schemeClr val="bg1"/>
                        </a:solidFill>
                      </a:endParaRPr>
                    </a:p>
                  </a:txBody>
                  <a:tcPr anchor="ctr"/>
                </a:tc>
                <a:extLst>
                  <a:ext uri="{0D108BD9-81ED-4DB2-BD59-A6C34878D82A}">
                    <a16:rowId xmlns:a16="http://schemas.microsoft.com/office/drawing/2014/main" val="136848525"/>
                  </a:ext>
                </a:extLst>
              </a:tr>
            </a:tbl>
          </a:graphicData>
        </a:graphic>
      </p:graphicFrame>
    </p:spTree>
    <p:extLst>
      <p:ext uri="{BB962C8B-B14F-4D97-AF65-F5344CB8AC3E}">
        <p14:creationId xmlns:p14="http://schemas.microsoft.com/office/powerpoint/2010/main" val="268399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A0A15BB-65AE-68F0-6C9A-6DB43FD1F558}"/>
              </a:ext>
            </a:extLst>
          </p:cNvPr>
          <p:cNvGrpSpPr/>
          <p:nvPr/>
        </p:nvGrpSpPr>
        <p:grpSpPr>
          <a:xfrm>
            <a:off x="1110857" y="1347456"/>
            <a:ext cx="9466157" cy="4952647"/>
            <a:chOff x="-1381292" y="-353059"/>
            <a:chExt cx="14198437" cy="7511419"/>
          </a:xfrm>
        </p:grpSpPr>
        <p:grpSp>
          <p:nvGrpSpPr>
            <p:cNvPr id="4" name="Group 3">
              <a:extLst>
                <a:ext uri="{FF2B5EF4-FFF2-40B4-BE49-F238E27FC236}">
                  <a16:creationId xmlns:a16="http://schemas.microsoft.com/office/drawing/2014/main" id="{9E0F0C0A-CBE5-3C72-7546-096DA5E829E0}"/>
                </a:ext>
              </a:extLst>
            </p:cNvPr>
            <p:cNvGrpSpPr/>
            <p:nvPr/>
          </p:nvGrpSpPr>
          <p:grpSpPr>
            <a:xfrm>
              <a:off x="-1381292" y="78028"/>
              <a:ext cx="1372738" cy="1372738"/>
              <a:chOff x="0" y="0"/>
              <a:chExt cx="812800" cy="812800"/>
            </a:xfrm>
          </p:grpSpPr>
          <p:sp>
            <p:nvSpPr>
              <p:cNvPr id="20" name="Freeform 4">
                <a:extLst>
                  <a:ext uri="{FF2B5EF4-FFF2-40B4-BE49-F238E27FC236}">
                    <a16:creationId xmlns:a16="http://schemas.microsoft.com/office/drawing/2014/main" id="{DBE73A1D-B0D1-1A17-C452-2717A59A37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21" name="TextBox 5">
                <a:extLst>
                  <a:ext uri="{FF2B5EF4-FFF2-40B4-BE49-F238E27FC236}">
                    <a16:creationId xmlns:a16="http://schemas.microsoft.com/office/drawing/2014/main" id="{CBE20061-695B-8CC4-50CC-0FF4C10BDA22}"/>
                  </a:ext>
                </a:extLst>
              </p:cNvPr>
              <p:cNvSpPr txBox="1"/>
              <p:nvPr/>
            </p:nvSpPr>
            <p:spPr>
              <a:xfrm>
                <a:off x="76200" y="38100"/>
                <a:ext cx="660400" cy="6985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a:lnSpc>
                    <a:spcPts val="2605"/>
                  </a:lnSpc>
                </a:pPr>
                <a:endParaRPr/>
              </a:p>
            </p:txBody>
          </p:sp>
        </p:grpSp>
        <p:sp>
          <p:nvSpPr>
            <p:cNvPr id="5" name="TextBox 7">
              <a:extLst>
                <a:ext uri="{FF2B5EF4-FFF2-40B4-BE49-F238E27FC236}">
                  <a16:creationId xmlns:a16="http://schemas.microsoft.com/office/drawing/2014/main" id="{7F144C39-DC12-017F-7363-3F9DEC0EF075}"/>
                </a:ext>
              </a:extLst>
            </p:cNvPr>
            <p:cNvSpPr txBox="1"/>
            <p:nvPr/>
          </p:nvSpPr>
          <p:spPr>
            <a:xfrm>
              <a:off x="421739" y="-353059"/>
              <a:ext cx="5290222" cy="66109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0" lvl="0" indent="0">
                <a:lnSpc>
                  <a:spcPts val="4407"/>
                </a:lnSpc>
                <a:spcBef>
                  <a:spcPct val="0"/>
                </a:spcBef>
              </a:pPr>
              <a:r>
                <a:rPr lang="en-US">
                  <a:solidFill>
                    <a:srgbClr val="4BD1FB"/>
                  </a:solidFill>
                  <a:latin typeface="DM Sans Bold"/>
                </a:rPr>
                <a:t>Client Challenges</a:t>
              </a:r>
            </a:p>
          </p:txBody>
        </p:sp>
        <p:sp>
          <p:nvSpPr>
            <p:cNvPr id="6" name="TextBox 8">
              <a:extLst>
                <a:ext uri="{FF2B5EF4-FFF2-40B4-BE49-F238E27FC236}">
                  <a16:creationId xmlns:a16="http://schemas.microsoft.com/office/drawing/2014/main" id="{07F3AD9D-1617-B1F7-B34C-BCEC0F05C584}"/>
                </a:ext>
              </a:extLst>
            </p:cNvPr>
            <p:cNvSpPr txBox="1"/>
            <p:nvPr/>
          </p:nvSpPr>
          <p:spPr>
            <a:xfrm>
              <a:off x="565032" y="475965"/>
              <a:ext cx="12252113" cy="140036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171450" indent="-171450">
                <a:buFont typeface="Arial" panose="020B0604020202020204" pitchFamily="34" charset="0"/>
                <a:buChar char="•"/>
              </a:pPr>
              <a:r>
                <a:rPr lang="en-GB" sz="1200" dirty="0">
                  <a:solidFill>
                    <a:srgbClr val="FFFFFF"/>
                  </a:solidFill>
                  <a:latin typeface="DM Sans" pitchFamily="2" charset="0"/>
                </a:rPr>
                <a:t>Desire to create a data-driven organization</a:t>
              </a:r>
            </a:p>
            <a:p>
              <a:r>
                <a:rPr lang="en-GB" sz="1200" dirty="0">
                  <a:solidFill>
                    <a:srgbClr val="FFFFFF"/>
                  </a:solidFill>
                  <a:latin typeface="DM Sans" pitchFamily="2" charset="0"/>
                </a:rPr>
                <a:t>•   Excess of overlapping and conflicting sources of data</a:t>
              </a:r>
            </a:p>
            <a:p>
              <a:r>
                <a:rPr lang="en-GB" sz="1200" dirty="0">
                  <a:solidFill>
                    <a:srgbClr val="FFFFFF"/>
                  </a:solidFill>
                  <a:latin typeface="DM Sans" pitchFamily="2" charset="0"/>
                </a:rPr>
                <a:t>•   Processes not well thought-out or client centric</a:t>
              </a:r>
            </a:p>
            <a:p>
              <a:pPr marL="171450" indent="-171450">
                <a:buFont typeface="Arial" panose="020B0604020202020204" pitchFamily="34" charset="0"/>
                <a:buChar char="•"/>
              </a:pPr>
              <a:r>
                <a:rPr lang="en-GB" sz="1200" dirty="0">
                  <a:solidFill>
                    <a:srgbClr val="FFFFFF"/>
                  </a:solidFill>
                  <a:latin typeface="DM Sans" pitchFamily="2" charset="0"/>
                </a:rPr>
                <a:t>Continued internal software development with no commercial advantage</a:t>
              </a:r>
            </a:p>
            <a:p>
              <a:pPr marL="171450" indent="-171450">
                <a:buFont typeface="Arial" panose="020B0604020202020204" pitchFamily="34" charset="0"/>
                <a:buChar char="•"/>
              </a:pPr>
              <a:r>
                <a:rPr lang="en-GB" sz="1200" dirty="0">
                  <a:solidFill>
                    <a:srgbClr val="FFFFFF"/>
                  </a:solidFill>
                  <a:latin typeface="DM Sans" pitchFamily="2" charset="0"/>
                </a:rPr>
                <a:t>Client’s regional operation not aligned and not effective</a:t>
              </a:r>
              <a:endParaRPr lang="en-US" sz="1690" dirty="0">
                <a:solidFill>
                  <a:srgbClr val="FFFFFF"/>
                </a:solidFill>
                <a:latin typeface="DM Sans"/>
              </a:endParaRPr>
            </a:p>
          </p:txBody>
        </p:sp>
        <p:sp>
          <p:nvSpPr>
            <p:cNvPr id="7" name="Freeform 9">
              <a:extLst>
                <a:ext uri="{FF2B5EF4-FFF2-40B4-BE49-F238E27FC236}">
                  <a16:creationId xmlns:a16="http://schemas.microsoft.com/office/drawing/2014/main" id="{9155EACD-B408-70D1-2F6E-055F83C21DA2}"/>
                </a:ext>
              </a:extLst>
            </p:cNvPr>
            <p:cNvSpPr/>
            <p:nvPr/>
          </p:nvSpPr>
          <p:spPr>
            <a:xfrm>
              <a:off x="-1163862" y="307395"/>
              <a:ext cx="937878" cy="914005"/>
            </a:xfrm>
            <a:custGeom>
              <a:avLst/>
              <a:gdLst/>
              <a:ahLst/>
              <a:cxnLst/>
              <a:rect l="l" t="t" r="r" b="b"/>
              <a:pathLst>
                <a:path w="937878" h="914005">
                  <a:moveTo>
                    <a:pt x="0" y="0"/>
                  </a:moveTo>
                  <a:lnTo>
                    <a:pt x="937878" y="0"/>
                  </a:lnTo>
                  <a:lnTo>
                    <a:pt x="937878" y="914005"/>
                  </a:lnTo>
                  <a:lnTo>
                    <a:pt x="0" y="914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grpSp>
          <p:nvGrpSpPr>
            <p:cNvPr id="8" name="Group 7">
              <a:extLst>
                <a:ext uri="{FF2B5EF4-FFF2-40B4-BE49-F238E27FC236}">
                  <a16:creationId xmlns:a16="http://schemas.microsoft.com/office/drawing/2014/main" id="{135366A8-CF9A-1A81-54E6-30444D5817FA}"/>
                </a:ext>
              </a:extLst>
            </p:cNvPr>
            <p:cNvGrpSpPr/>
            <p:nvPr/>
          </p:nvGrpSpPr>
          <p:grpSpPr>
            <a:xfrm>
              <a:off x="-1381292" y="2575400"/>
              <a:ext cx="1372738" cy="1372738"/>
              <a:chOff x="0" y="0"/>
              <a:chExt cx="812800" cy="812800"/>
            </a:xfrm>
          </p:grpSpPr>
          <p:sp>
            <p:nvSpPr>
              <p:cNvPr id="18" name="Freeform 11">
                <a:extLst>
                  <a:ext uri="{FF2B5EF4-FFF2-40B4-BE49-F238E27FC236}">
                    <a16:creationId xmlns:a16="http://schemas.microsoft.com/office/drawing/2014/main" id="{EE96D59E-5187-A482-1872-5C8DA14803D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19" name="TextBox 12">
                <a:extLst>
                  <a:ext uri="{FF2B5EF4-FFF2-40B4-BE49-F238E27FC236}">
                    <a16:creationId xmlns:a16="http://schemas.microsoft.com/office/drawing/2014/main" id="{D0E034FC-BC71-CC0E-50F0-34079B90E2B3}"/>
                  </a:ext>
                </a:extLst>
              </p:cNvPr>
              <p:cNvSpPr txBox="1"/>
              <p:nvPr/>
            </p:nvSpPr>
            <p:spPr>
              <a:xfrm>
                <a:off x="76200" y="38100"/>
                <a:ext cx="660400" cy="6985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a:lnSpc>
                    <a:spcPts val="2605"/>
                  </a:lnSpc>
                </a:pPr>
                <a:endParaRPr/>
              </a:p>
            </p:txBody>
          </p:sp>
        </p:grpSp>
        <p:sp>
          <p:nvSpPr>
            <p:cNvPr id="9" name="TextBox 13">
              <a:extLst>
                <a:ext uri="{FF2B5EF4-FFF2-40B4-BE49-F238E27FC236}">
                  <a16:creationId xmlns:a16="http://schemas.microsoft.com/office/drawing/2014/main" id="{CE439BBB-C8F6-6D1A-464F-52B12311224C}"/>
                </a:ext>
              </a:extLst>
            </p:cNvPr>
            <p:cNvSpPr txBox="1"/>
            <p:nvPr/>
          </p:nvSpPr>
          <p:spPr>
            <a:xfrm>
              <a:off x="421739" y="2170759"/>
              <a:ext cx="5290222" cy="66109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0" lvl="0" indent="0">
                <a:lnSpc>
                  <a:spcPts val="4407"/>
                </a:lnSpc>
                <a:spcBef>
                  <a:spcPct val="0"/>
                </a:spcBef>
              </a:pPr>
              <a:r>
                <a:rPr lang="en-US">
                  <a:solidFill>
                    <a:srgbClr val="4BD1FB"/>
                  </a:solidFill>
                  <a:latin typeface="DM Sans Bold"/>
                </a:rPr>
                <a:t>Our Approach </a:t>
              </a:r>
            </a:p>
          </p:txBody>
        </p:sp>
        <p:sp>
          <p:nvSpPr>
            <p:cNvPr id="10" name="TextBox 14">
              <a:extLst>
                <a:ext uri="{FF2B5EF4-FFF2-40B4-BE49-F238E27FC236}">
                  <a16:creationId xmlns:a16="http://schemas.microsoft.com/office/drawing/2014/main" id="{31A04379-AA20-D0D2-48DF-93D7F99EE55D}"/>
                </a:ext>
              </a:extLst>
            </p:cNvPr>
            <p:cNvSpPr txBox="1"/>
            <p:nvPr/>
          </p:nvSpPr>
          <p:spPr>
            <a:xfrm>
              <a:off x="353989" y="2971593"/>
              <a:ext cx="12252113" cy="168043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171450" indent="-171450">
                <a:buFont typeface="Arial" panose="020B0604020202020204" pitchFamily="34" charset="0"/>
                <a:buChar char="•"/>
              </a:pPr>
              <a:r>
                <a:rPr lang="en-GB" sz="1200" dirty="0">
                  <a:solidFill>
                    <a:srgbClr val="FFFFFF"/>
                  </a:solidFill>
                  <a:latin typeface="DM Sans" pitchFamily="2" charset="0"/>
                </a:rPr>
                <a:t>Analysis of existing requirements to identify gaps across and between workstreams</a:t>
              </a:r>
            </a:p>
            <a:p>
              <a:pPr marL="171450" indent="-171450">
                <a:buFont typeface="Arial" panose="020B0604020202020204" pitchFamily="34" charset="0"/>
                <a:buChar char="•"/>
              </a:pPr>
              <a:r>
                <a:rPr lang="en-GB" sz="1200" dirty="0">
                  <a:solidFill>
                    <a:srgbClr val="FFFFFF"/>
                  </a:solidFill>
                  <a:latin typeface="DM Sans" pitchFamily="2" charset="0"/>
                </a:rPr>
                <a:t>Provision of organizational and advisory oversight for the testing workstream (system, integration, end-to-end and user acceptance testing)</a:t>
              </a:r>
            </a:p>
            <a:p>
              <a:pPr marL="171450" indent="-171450">
                <a:buFont typeface="Arial" panose="020B0604020202020204" pitchFamily="34" charset="0"/>
                <a:buChar char="•"/>
              </a:pPr>
              <a:r>
                <a:rPr lang="en-GB" sz="1200" dirty="0">
                  <a:solidFill>
                    <a:srgbClr val="FFFFFF"/>
                  </a:solidFill>
                  <a:latin typeface="DM Sans" pitchFamily="2" charset="0"/>
                </a:rPr>
                <a:t> Anchoring of revised testing programme to revised target operating models</a:t>
              </a:r>
            </a:p>
            <a:p>
              <a:pPr marL="171450" indent="-171450">
                <a:buFont typeface="Arial" panose="020B0604020202020204" pitchFamily="34" charset="0"/>
                <a:buChar char="•"/>
              </a:pPr>
              <a:r>
                <a:rPr lang="en-GB" sz="1200" dirty="0">
                  <a:solidFill>
                    <a:srgbClr val="FFFFFF"/>
                  </a:solidFill>
                  <a:latin typeface="DM Sans" pitchFamily="2" charset="0"/>
                </a:rPr>
                <a:t>Application of industry-leading testing standards and overlay of test management oversight for system integration and end-to-end testing</a:t>
              </a:r>
            </a:p>
          </p:txBody>
        </p:sp>
        <p:sp>
          <p:nvSpPr>
            <p:cNvPr id="11" name="Freeform 15">
              <a:extLst>
                <a:ext uri="{FF2B5EF4-FFF2-40B4-BE49-F238E27FC236}">
                  <a16:creationId xmlns:a16="http://schemas.microsoft.com/office/drawing/2014/main" id="{61339433-3155-DE8C-C099-FD85122E68F4}"/>
                </a:ext>
              </a:extLst>
            </p:cNvPr>
            <p:cNvSpPr/>
            <p:nvPr/>
          </p:nvSpPr>
          <p:spPr>
            <a:xfrm>
              <a:off x="-1069482" y="2833479"/>
              <a:ext cx="749118" cy="856580"/>
            </a:xfrm>
            <a:custGeom>
              <a:avLst/>
              <a:gdLst/>
              <a:ahLst/>
              <a:cxnLst/>
              <a:rect l="l" t="t" r="r" b="b"/>
              <a:pathLst>
                <a:path w="749118" h="856580">
                  <a:moveTo>
                    <a:pt x="0" y="0"/>
                  </a:moveTo>
                  <a:lnTo>
                    <a:pt x="749118" y="0"/>
                  </a:lnTo>
                  <a:lnTo>
                    <a:pt x="749118" y="856580"/>
                  </a:lnTo>
                  <a:lnTo>
                    <a:pt x="0" y="8565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grpSp>
          <p:nvGrpSpPr>
            <p:cNvPr id="12" name="Group 11">
              <a:extLst>
                <a:ext uri="{FF2B5EF4-FFF2-40B4-BE49-F238E27FC236}">
                  <a16:creationId xmlns:a16="http://schemas.microsoft.com/office/drawing/2014/main" id="{1A6AA6B1-603D-6F81-1D5F-22447E1F98D8}"/>
                </a:ext>
              </a:extLst>
            </p:cNvPr>
            <p:cNvGrpSpPr/>
            <p:nvPr/>
          </p:nvGrpSpPr>
          <p:grpSpPr>
            <a:xfrm>
              <a:off x="-1381292" y="5207003"/>
              <a:ext cx="1372738" cy="1372738"/>
              <a:chOff x="0" y="0"/>
              <a:chExt cx="812800" cy="812800"/>
            </a:xfrm>
          </p:grpSpPr>
          <p:sp>
            <p:nvSpPr>
              <p:cNvPr id="16" name="Freeform 17">
                <a:extLst>
                  <a:ext uri="{FF2B5EF4-FFF2-40B4-BE49-F238E27FC236}">
                    <a16:creationId xmlns:a16="http://schemas.microsoft.com/office/drawing/2014/main" id="{8F5C23F2-349B-AF1A-12B7-9CADC55E12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51D40"/>
              </a:solid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
            <p:nvSpPr>
              <p:cNvPr id="17" name="TextBox 18">
                <a:extLst>
                  <a:ext uri="{FF2B5EF4-FFF2-40B4-BE49-F238E27FC236}">
                    <a16:creationId xmlns:a16="http://schemas.microsoft.com/office/drawing/2014/main" id="{ABEE0F70-1B08-3F43-693E-38794C1AC2DC}"/>
                  </a:ext>
                </a:extLst>
              </p:cNvPr>
              <p:cNvSpPr txBox="1"/>
              <p:nvPr/>
            </p:nvSpPr>
            <p:spPr>
              <a:xfrm>
                <a:off x="76200" y="38100"/>
                <a:ext cx="660400" cy="6985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a:lnSpc>
                    <a:spcPts val="2605"/>
                  </a:lnSpc>
                </a:pPr>
                <a:endParaRPr/>
              </a:p>
            </p:txBody>
          </p:sp>
        </p:grpSp>
        <p:sp>
          <p:nvSpPr>
            <p:cNvPr id="13" name="TextBox 19">
              <a:extLst>
                <a:ext uri="{FF2B5EF4-FFF2-40B4-BE49-F238E27FC236}">
                  <a16:creationId xmlns:a16="http://schemas.microsoft.com/office/drawing/2014/main" id="{28CA367E-64DD-DA76-75D9-898A3E7545EF}"/>
                </a:ext>
              </a:extLst>
            </p:cNvPr>
            <p:cNvSpPr txBox="1"/>
            <p:nvPr/>
          </p:nvSpPr>
          <p:spPr>
            <a:xfrm>
              <a:off x="421739" y="4922787"/>
              <a:ext cx="5290222" cy="74190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0" lvl="0" indent="0">
                <a:lnSpc>
                  <a:spcPts val="4407"/>
                </a:lnSpc>
                <a:spcBef>
                  <a:spcPct val="0"/>
                </a:spcBef>
              </a:pPr>
              <a:r>
                <a:rPr lang="en-US">
                  <a:solidFill>
                    <a:srgbClr val="4BD1FB"/>
                  </a:solidFill>
                  <a:latin typeface="DM Sans Bold"/>
                </a:rPr>
                <a:t>Client Benefits</a:t>
              </a:r>
            </a:p>
          </p:txBody>
        </p:sp>
        <p:sp>
          <p:nvSpPr>
            <p:cNvPr id="14" name="TextBox 20">
              <a:extLst>
                <a:ext uri="{FF2B5EF4-FFF2-40B4-BE49-F238E27FC236}">
                  <a16:creationId xmlns:a16="http://schemas.microsoft.com/office/drawing/2014/main" id="{CC38C81F-6727-39C4-8526-A7AAD25871AA}"/>
                </a:ext>
              </a:extLst>
            </p:cNvPr>
            <p:cNvSpPr txBox="1"/>
            <p:nvPr/>
          </p:nvSpPr>
          <p:spPr>
            <a:xfrm>
              <a:off x="565032" y="5757994"/>
              <a:ext cx="11385549" cy="140036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171450" indent="-171450">
                <a:buFont typeface="Arial" panose="020B0604020202020204" pitchFamily="34" charset="0"/>
                <a:buChar char="•"/>
              </a:pPr>
              <a:r>
                <a:rPr lang="en-GB" sz="1200">
                  <a:solidFill>
                    <a:srgbClr val="FFFFFF"/>
                  </a:solidFill>
                  <a:latin typeface="DM Sans" pitchFamily="2" charset="0"/>
                </a:rPr>
                <a:t>A strategic operating platform built around golden sources of data</a:t>
              </a:r>
            </a:p>
            <a:p>
              <a:pPr marL="171450" indent="-171450">
                <a:buFont typeface="Arial" panose="020B0604020202020204" pitchFamily="34" charset="0"/>
                <a:buChar char="•"/>
              </a:pPr>
              <a:r>
                <a:rPr lang="en-GB" sz="1200">
                  <a:solidFill>
                    <a:srgbClr val="FFFFFF"/>
                  </a:solidFill>
                  <a:latin typeface="DM Sans" pitchFamily="2" charset="0"/>
                </a:rPr>
                <a:t>Revised catalogue of value-add bespoke services built on a standardised technology framework</a:t>
              </a:r>
            </a:p>
            <a:p>
              <a:pPr marL="171450" indent="-171450">
                <a:buFont typeface="Arial" panose="020B0604020202020204" pitchFamily="34" charset="0"/>
                <a:buChar char="•"/>
              </a:pPr>
              <a:r>
                <a:rPr lang="en-GB" sz="1200">
                  <a:solidFill>
                    <a:srgbClr val="FFFFFF"/>
                  </a:solidFill>
                  <a:latin typeface="DM Sans" pitchFamily="2" charset="0"/>
                </a:rPr>
                <a:t>One simplified, global model that operates efficiently and consistently</a:t>
              </a:r>
            </a:p>
            <a:p>
              <a:pPr marL="171450" indent="-171450">
                <a:buFont typeface="Arial" panose="020B0604020202020204" pitchFamily="34" charset="0"/>
                <a:buChar char="•"/>
              </a:pPr>
              <a:r>
                <a:rPr lang="en-GB" sz="1200">
                  <a:solidFill>
                    <a:srgbClr val="FFFFFF"/>
                  </a:solidFill>
                  <a:latin typeface="DM Sans" pitchFamily="2" charset="0"/>
                </a:rPr>
                <a:t>A scalable data cloud capturing the breadth and depth of data generated across internal and external sources</a:t>
              </a:r>
              <a:endParaRPr lang="en-US" sz="1200">
                <a:solidFill>
                  <a:srgbClr val="FFFFFF"/>
                </a:solidFill>
                <a:latin typeface="DM Sans"/>
              </a:endParaRPr>
            </a:p>
          </p:txBody>
        </p:sp>
        <p:sp>
          <p:nvSpPr>
            <p:cNvPr id="15" name="Freeform 21">
              <a:extLst>
                <a:ext uri="{FF2B5EF4-FFF2-40B4-BE49-F238E27FC236}">
                  <a16:creationId xmlns:a16="http://schemas.microsoft.com/office/drawing/2014/main" id="{AF93A26C-B251-A2C0-CEFC-51FD348D9892}"/>
                </a:ext>
              </a:extLst>
            </p:cNvPr>
            <p:cNvSpPr/>
            <p:nvPr/>
          </p:nvSpPr>
          <p:spPr>
            <a:xfrm>
              <a:off x="-1057104" y="5432262"/>
              <a:ext cx="724362" cy="922221"/>
            </a:xfrm>
            <a:custGeom>
              <a:avLst/>
              <a:gdLst/>
              <a:ahLst/>
              <a:cxnLst/>
              <a:rect l="l" t="t" r="r" b="b"/>
              <a:pathLst>
                <a:path w="724362" h="922221">
                  <a:moveTo>
                    <a:pt x="0" y="0"/>
                  </a:moveTo>
                  <a:lnTo>
                    <a:pt x="724362" y="0"/>
                  </a:lnTo>
                  <a:lnTo>
                    <a:pt x="724362" y="922220"/>
                  </a:lnTo>
                  <a:lnTo>
                    <a:pt x="0" y="9222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grpSp>
      <p:sp>
        <p:nvSpPr>
          <p:cNvPr id="23" name="TextBox 6">
            <a:extLst>
              <a:ext uri="{FF2B5EF4-FFF2-40B4-BE49-F238E27FC236}">
                <a16:creationId xmlns:a16="http://schemas.microsoft.com/office/drawing/2014/main" id="{A6265E2D-5D93-B31F-47C9-D7D2B66D74B5}"/>
              </a:ext>
            </a:extLst>
          </p:cNvPr>
          <p:cNvSpPr txBox="1"/>
          <p:nvPr/>
        </p:nvSpPr>
        <p:spPr>
          <a:xfrm>
            <a:off x="680485" y="509737"/>
            <a:ext cx="11206716" cy="70897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6000"/>
              </a:lnSpc>
              <a:spcBef>
                <a:spcPct val="0"/>
              </a:spcBef>
            </a:pPr>
            <a:r>
              <a:rPr lang="en-US" sz="3600" b="1" dirty="0">
                <a:solidFill>
                  <a:srgbClr val="FFFFFF"/>
                </a:solidFill>
                <a:latin typeface="DM Sans"/>
              </a:rPr>
              <a:t>OUR WORK – TOP 20 GLOBAL ASSET MANAGER </a:t>
            </a:r>
          </a:p>
        </p:txBody>
      </p:sp>
      <p:sp>
        <p:nvSpPr>
          <p:cNvPr id="24" name="Freeform 2">
            <a:extLst>
              <a:ext uri="{FF2B5EF4-FFF2-40B4-BE49-F238E27FC236}">
                <a16:creationId xmlns:a16="http://schemas.microsoft.com/office/drawing/2014/main" id="{101A2B57-42C2-1D7B-D416-64295E31C408}"/>
              </a:ext>
            </a:extLst>
          </p:cNvPr>
          <p:cNvSpPr/>
          <p:nvPr/>
        </p:nvSpPr>
        <p:spPr>
          <a:xfrm>
            <a:off x="9879053" y="3976808"/>
            <a:ext cx="5783859" cy="4929288"/>
          </a:xfrm>
          <a:custGeom>
            <a:avLst/>
            <a:gdLst/>
            <a:ahLst/>
            <a:cxnLst/>
            <a:rect l="l" t="t" r="r" b="b"/>
            <a:pathLst>
              <a:path w="8414387" h="8414387">
                <a:moveTo>
                  <a:pt x="0" y="0"/>
                </a:moveTo>
                <a:lnTo>
                  <a:pt x="8414387" y="0"/>
                </a:lnTo>
                <a:lnTo>
                  <a:pt x="8414387" y="8414387"/>
                </a:lnTo>
                <a:lnTo>
                  <a:pt x="0" y="8414387"/>
                </a:lnTo>
                <a:lnTo>
                  <a:pt x="0" y="0"/>
                </a:lnTo>
                <a:close/>
              </a:path>
            </a:pathLst>
          </a:custGeom>
          <a:blipFill>
            <a:blip r:embed="rId8">
              <a:alphaModFix amt="29000"/>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endParaRPr lang="en-GB"/>
          </a:p>
        </p:txBody>
      </p:sp>
    </p:spTree>
    <p:extLst>
      <p:ext uri="{BB962C8B-B14F-4D97-AF65-F5344CB8AC3E}">
        <p14:creationId xmlns:p14="http://schemas.microsoft.com/office/powerpoint/2010/main" val="3192513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12AB5-78F7-026F-00F1-EA8392B8C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C8C4E-DA8B-632C-425F-F54110E18E1D}"/>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SUMMARY TABLE</a:t>
            </a:r>
            <a:endParaRPr lang="en-GB" dirty="0">
              <a:solidFill>
                <a:schemeClr val="bg1"/>
              </a:solidFill>
              <a:latin typeface="DM Sans" pitchFamily="2" charset="0"/>
            </a:endParaRPr>
          </a:p>
        </p:txBody>
      </p:sp>
      <p:graphicFrame>
        <p:nvGraphicFramePr>
          <p:cNvPr id="4" name="Table 3">
            <a:extLst>
              <a:ext uri="{FF2B5EF4-FFF2-40B4-BE49-F238E27FC236}">
                <a16:creationId xmlns:a16="http://schemas.microsoft.com/office/drawing/2014/main" id="{D26F3A30-1765-BB66-5C26-25498C031EFA}"/>
              </a:ext>
            </a:extLst>
          </p:cNvPr>
          <p:cNvGraphicFramePr>
            <a:graphicFrameLocks noGrp="1"/>
          </p:cNvGraphicFramePr>
          <p:nvPr>
            <p:extLst>
              <p:ext uri="{D42A27DB-BD31-4B8C-83A1-F6EECF244321}">
                <p14:modId xmlns:p14="http://schemas.microsoft.com/office/powerpoint/2010/main" val="2822780978"/>
              </p:ext>
            </p:extLst>
          </p:nvPr>
        </p:nvGraphicFramePr>
        <p:xfrm>
          <a:off x="838200" y="1589564"/>
          <a:ext cx="10515600" cy="3200400"/>
        </p:xfrm>
        <a:graphic>
          <a:graphicData uri="http://schemas.openxmlformats.org/drawingml/2006/table">
            <a:tbl>
              <a:tblPr>
                <a:tableStyleId>{5940675A-B579-460E-94D1-54222C63F5DA}</a:tableStyleId>
              </a:tblPr>
              <a:tblGrid>
                <a:gridCol w="5257800">
                  <a:extLst>
                    <a:ext uri="{9D8B030D-6E8A-4147-A177-3AD203B41FA5}">
                      <a16:colId xmlns:a16="http://schemas.microsoft.com/office/drawing/2014/main" val="578282265"/>
                    </a:ext>
                  </a:extLst>
                </a:gridCol>
                <a:gridCol w="5257800">
                  <a:extLst>
                    <a:ext uri="{9D8B030D-6E8A-4147-A177-3AD203B41FA5}">
                      <a16:colId xmlns:a16="http://schemas.microsoft.com/office/drawing/2014/main" val="883986975"/>
                    </a:ext>
                  </a:extLst>
                </a:gridCol>
              </a:tblGrid>
              <a:tr h="216376">
                <a:tc>
                  <a:txBody>
                    <a:bodyPr/>
                    <a:lstStyle/>
                    <a:p>
                      <a:pPr algn="ctr">
                        <a:buNone/>
                      </a:pPr>
                      <a:r>
                        <a:rPr lang="en-GB" sz="2400" b="1" dirty="0">
                          <a:solidFill>
                            <a:schemeClr val="bg1"/>
                          </a:solidFill>
                        </a:rPr>
                        <a:t>Digital Assets</a:t>
                      </a:r>
                    </a:p>
                    <a:p>
                      <a:pPr algn="ctr">
                        <a:buNone/>
                      </a:pPr>
                      <a:endParaRPr lang="en-GB" sz="2400" dirty="0">
                        <a:solidFill>
                          <a:schemeClr val="bg1"/>
                        </a:solidFill>
                      </a:endParaRPr>
                    </a:p>
                  </a:txBody>
                  <a:tcPr anchor="ctr">
                    <a:solidFill>
                      <a:srgbClr val="00B0F0"/>
                    </a:solidFill>
                  </a:tcPr>
                </a:tc>
                <a:tc>
                  <a:txBody>
                    <a:bodyPr/>
                    <a:lstStyle/>
                    <a:p>
                      <a:pPr algn="ctr">
                        <a:buNone/>
                      </a:pPr>
                      <a:r>
                        <a:rPr lang="en-GB" sz="2400" b="1" dirty="0">
                          <a:solidFill>
                            <a:schemeClr val="bg1"/>
                          </a:solidFill>
                        </a:rPr>
                        <a:t>Tokens</a:t>
                      </a:r>
                    </a:p>
                    <a:p>
                      <a:pPr algn="ctr">
                        <a:buNone/>
                      </a:pPr>
                      <a:endParaRPr lang="en-GB" sz="2400" dirty="0">
                        <a:solidFill>
                          <a:schemeClr val="bg1"/>
                        </a:solidFill>
                      </a:endParaRPr>
                    </a:p>
                  </a:txBody>
                  <a:tcPr anchor="ctr">
                    <a:solidFill>
                      <a:srgbClr val="00B0F0"/>
                    </a:solidFill>
                  </a:tcPr>
                </a:tc>
                <a:extLst>
                  <a:ext uri="{0D108BD9-81ED-4DB2-BD59-A6C34878D82A}">
                    <a16:rowId xmlns:a16="http://schemas.microsoft.com/office/drawing/2014/main" val="1301235119"/>
                  </a:ext>
                </a:extLst>
              </a:tr>
              <a:tr h="0">
                <a:tc>
                  <a:txBody>
                    <a:bodyPr/>
                    <a:lstStyle/>
                    <a:p>
                      <a:pPr algn="ctr">
                        <a:buNone/>
                      </a:pPr>
                      <a:r>
                        <a:rPr lang="en-US" sz="2400" dirty="0">
                          <a:solidFill>
                            <a:schemeClr val="bg1"/>
                          </a:solidFill>
                        </a:rPr>
                        <a:t>Broad category of all digital items with value (on or off blockchain)</a:t>
                      </a:r>
                    </a:p>
                    <a:p>
                      <a:pPr algn="ctr">
                        <a:buNone/>
                      </a:pPr>
                      <a:endParaRPr lang="en-US" sz="2400" dirty="0">
                        <a:solidFill>
                          <a:schemeClr val="bg1"/>
                        </a:solidFill>
                      </a:endParaRPr>
                    </a:p>
                  </a:txBody>
                  <a:tcPr anchor="ctr"/>
                </a:tc>
                <a:tc>
                  <a:txBody>
                    <a:bodyPr/>
                    <a:lstStyle/>
                    <a:p>
                      <a:pPr algn="ctr">
                        <a:buNone/>
                      </a:pPr>
                      <a:r>
                        <a:rPr lang="en-US" sz="2400" dirty="0">
                          <a:solidFill>
                            <a:schemeClr val="bg1"/>
                          </a:solidFill>
                        </a:rPr>
                        <a:t>A subset of digital assets created on a blockchain</a:t>
                      </a:r>
                    </a:p>
                    <a:p>
                      <a:pPr algn="ctr">
                        <a:buNone/>
                      </a:pPr>
                      <a:endParaRPr lang="en-US" sz="2400" dirty="0">
                        <a:solidFill>
                          <a:schemeClr val="bg1"/>
                        </a:solidFill>
                      </a:endParaRPr>
                    </a:p>
                  </a:txBody>
                  <a:tcPr anchor="ctr"/>
                </a:tc>
                <a:extLst>
                  <a:ext uri="{0D108BD9-81ED-4DB2-BD59-A6C34878D82A}">
                    <a16:rowId xmlns:a16="http://schemas.microsoft.com/office/drawing/2014/main" val="136848525"/>
                  </a:ext>
                </a:extLst>
              </a:tr>
              <a:tr h="0">
                <a:tc>
                  <a:txBody>
                    <a:bodyPr/>
                    <a:lstStyle/>
                    <a:p>
                      <a:pPr algn="ctr">
                        <a:buNone/>
                      </a:pPr>
                      <a:r>
                        <a:rPr lang="en-US" sz="2400" dirty="0">
                          <a:solidFill>
                            <a:schemeClr val="bg1"/>
                          </a:solidFill>
                        </a:rPr>
                        <a:t>Includes cryptocurrencies, CBDCs, NFTs, and </a:t>
                      </a:r>
                      <a:r>
                        <a:rPr lang="en-US" sz="2400" dirty="0" err="1">
                          <a:solidFill>
                            <a:schemeClr val="bg1"/>
                          </a:solidFill>
                        </a:rPr>
                        <a:t>tokenised</a:t>
                      </a:r>
                      <a:r>
                        <a:rPr lang="en-US" sz="2400" dirty="0">
                          <a:solidFill>
                            <a:schemeClr val="bg1"/>
                          </a:solidFill>
                        </a:rPr>
                        <a:t> assets</a:t>
                      </a:r>
                    </a:p>
                    <a:p>
                      <a:pPr algn="ctr">
                        <a:buNone/>
                      </a:pPr>
                      <a:endParaRPr lang="en-US" sz="2400" dirty="0">
                        <a:solidFill>
                          <a:schemeClr val="bg1"/>
                        </a:solidFill>
                      </a:endParaRPr>
                    </a:p>
                  </a:txBody>
                  <a:tcPr anchor="ctr"/>
                </a:tc>
                <a:tc>
                  <a:txBody>
                    <a:bodyPr/>
                    <a:lstStyle/>
                    <a:p>
                      <a:pPr algn="ctr">
                        <a:buNone/>
                      </a:pPr>
                      <a:r>
                        <a:rPr lang="en-US" sz="2400" dirty="0">
                          <a:solidFill>
                            <a:schemeClr val="bg1"/>
                          </a:solidFill>
                        </a:rPr>
                        <a:t>Represent ownership, rights, or access to a service</a:t>
                      </a:r>
                    </a:p>
                    <a:p>
                      <a:pPr algn="ctr">
                        <a:buNone/>
                      </a:pPr>
                      <a:endParaRPr lang="en-US" sz="2400" dirty="0">
                        <a:solidFill>
                          <a:schemeClr val="bg1"/>
                        </a:solidFill>
                      </a:endParaRPr>
                    </a:p>
                  </a:txBody>
                  <a:tcPr anchor="ctr"/>
                </a:tc>
                <a:extLst>
                  <a:ext uri="{0D108BD9-81ED-4DB2-BD59-A6C34878D82A}">
                    <a16:rowId xmlns:a16="http://schemas.microsoft.com/office/drawing/2014/main" val="77465434"/>
                  </a:ext>
                </a:extLst>
              </a:tr>
            </a:tbl>
          </a:graphicData>
        </a:graphic>
      </p:graphicFrame>
    </p:spTree>
    <p:extLst>
      <p:ext uri="{BB962C8B-B14F-4D97-AF65-F5344CB8AC3E}">
        <p14:creationId xmlns:p14="http://schemas.microsoft.com/office/powerpoint/2010/main" val="2906021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0C492-6236-B3E2-4141-A6A2311FE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EC281-3B98-078A-4E84-CF4030FBA5A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SUMMARY TABLE</a:t>
            </a:r>
            <a:endParaRPr lang="en-GB" dirty="0">
              <a:solidFill>
                <a:schemeClr val="bg1"/>
              </a:solidFill>
              <a:latin typeface="DM Sans" pitchFamily="2" charset="0"/>
            </a:endParaRPr>
          </a:p>
        </p:txBody>
      </p:sp>
      <p:graphicFrame>
        <p:nvGraphicFramePr>
          <p:cNvPr id="4" name="Table 3">
            <a:extLst>
              <a:ext uri="{FF2B5EF4-FFF2-40B4-BE49-F238E27FC236}">
                <a16:creationId xmlns:a16="http://schemas.microsoft.com/office/drawing/2014/main" id="{8407B431-350D-B0B0-DB3D-A4F73573A568}"/>
              </a:ext>
            </a:extLst>
          </p:cNvPr>
          <p:cNvGraphicFramePr>
            <a:graphicFrameLocks noGrp="1"/>
          </p:cNvGraphicFramePr>
          <p:nvPr/>
        </p:nvGraphicFramePr>
        <p:xfrm>
          <a:off x="838200" y="1589564"/>
          <a:ext cx="10515600" cy="4023360"/>
        </p:xfrm>
        <a:graphic>
          <a:graphicData uri="http://schemas.openxmlformats.org/drawingml/2006/table">
            <a:tbl>
              <a:tblPr>
                <a:tableStyleId>{5940675A-B579-460E-94D1-54222C63F5DA}</a:tableStyleId>
              </a:tblPr>
              <a:tblGrid>
                <a:gridCol w="5257800">
                  <a:extLst>
                    <a:ext uri="{9D8B030D-6E8A-4147-A177-3AD203B41FA5}">
                      <a16:colId xmlns:a16="http://schemas.microsoft.com/office/drawing/2014/main" val="578282265"/>
                    </a:ext>
                  </a:extLst>
                </a:gridCol>
                <a:gridCol w="5257800">
                  <a:extLst>
                    <a:ext uri="{9D8B030D-6E8A-4147-A177-3AD203B41FA5}">
                      <a16:colId xmlns:a16="http://schemas.microsoft.com/office/drawing/2014/main" val="883986975"/>
                    </a:ext>
                  </a:extLst>
                </a:gridCol>
              </a:tblGrid>
              <a:tr h="216376">
                <a:tc>
                  <a:txBody>
                    <a:bodyPr/>
                    <a:lstStyle/>
                    <a:p>
                      <a:pPr algn="ctr">
                        <a:buNone/>
                      </a:pPr>
                      <a:r>
                        <a:rPr lang="en-GB" sz="2400" b="1" dirty="0">
                          <a:solidFill>
                            <a:schemeClr val="bg1"/>
                          </a:solidFill>
                        </a:rPr>
                        <a:t>Digital Assets</a:t>
                      </a:r>
                    </a:p>
                    <a:p>
                      <a:pPr algn="ctr">
                        <a:buNone/>
                      </a:pPr>
                      <a:endParaRPr lang="en-GB" sz="2400" dirty="0">
                        <a:solidFill>
                          <a:schemeClr val="bg1"/>
                        </a:solidFill>
                      </a:endParaRPr>
                    </a:p>
                  </a:txBody>
                  <a:tcPr anchor="ctr">
                    <a:solidFill>
                      <a:srgbClr val="00B0F0"/>
                    </a:solidFill>
                  </a:tcPr>
                </a:tc>
                <a:tc>
                  <a:txBody>
                    <a:bodyPr/>
                    <a:lstStyle/>
                    <a:p>
                      <a:pPr algn="ctr">
                        <a:buNone/>
                      </a:pPr>
                      <a:r>
                        <a:rPr lang="en-GB" sz="2400" b="1" dirty="0">
                          <a:solidFill>
                            <a:schemeClr val="bg1"/>
                          </a:solidFill>
                        </a:rPr>
                        <a:t>Tokens</a:t>
                      </a:r>
                    </a:p>
                    <a:p>
                      <a:pPr algn="ctr">
                        <a:buNone/>
                      </a:pPr>
                      <a:endParaRPr lang="en-GB" sz="2400" dirty="0">
                        <a:solidFill>
                          <a:schemeClr val="bg1"/>
                        </a:solidFill>
                      </a:endParaRPr>
                    </a:p>
                  </a:txBody>
                  <a:tcPr anchor="ctr">
                    <a:solidFill>
                      <a:srgbClr val="00B0F0"/>
                    </a:solidFill>
                  </a:tcPr>
                </a:tc>
                <a:extLst>
                  <a:ext uri="{0D108BD9-81ED-4DB2-BD59-A6C34878D82A}">
                    <a16:rowId xmlns:a16="http://schemas.microsoft.com/office/drawing/2014/main" val="1301235119"/>
                  </a:ext>
                </a:extLst>
              </a:tr>
              <a:tr h="0">
                <a:tc>
                  <a:txBody>
                    <a:bodyPr/>
                    <a:lstStyle/>
                    <a:p>
                      <a:pPr algn="ctr">
                        <a:buNone/>
                      </a:pPr>
                      <a:r>
                        <a:rPr lang="en-US" sz="2400" dirty="0">
                          <a:solidFill>
                            <a:schemeClr val="bg1"/>
                          </a:solidFill>
                        </a:rPr>
                        <a:t>Broad category of all digital items with value (on or off blockchain)</a:t>
                      </a:r>
                    </a:p>
                    <a:p>
                      <a:pPr algn="ctr">
                        <a:buNone/>
                      </a:pPr>
                      <a:endParaRPr lang="en-US" sz="2400" dirty="0">
                        <a:solidFill>
                          <a:schemeClr val="bg1"/>
                        </a:solidFill>
                      </a:endParaRPr>
                    </a:p>
                  </a:txBody>
                  <a:tcPr anchor="ctr"/>
                </a:tc>
                <a:tc>
                  <a:txBody>
                    <a:bodyPr/>
                    <a:lstStyle/>
                    <a:p>
                      <a:pPr algn="ctr">
                        <a:buNone/>
                      </a:pPr>
                      <a:r>
                        <a:rPr lang="en-US" sz="2400" dirty="0">
                          <a:solidFill>
                            <a:schemeClr val="bg1"/>
                          </a:solidFill>
                        </a:rPr>
                        <a:t>A subset of digital assets created on a blockchain</a:t>
                      </a:r>
                    </a:p>
                    <a:p>
                      <a:pPr algn="ctr">
                        <a:buNone/>
                      </a:pPr>
                      <a:endParaRPr lang="en-US" sz="2400" dirty="0">
                        <a:solidFill>
                          <a:schemeClr val="bg1"/>
                        </a:solidFill>
                      </a:endParaRPr>
                    </a:p>
                  </a:txBody>
                  <a:tcPr anchor="ctr"/>
                </a:tc>
                <a:extLst>
                  <a:ext uri="{0D108BD9-81ED-4DB2-BD59-A6C34878D82A}">
                    <a16:rowId xmlns:a16="http://schemas.microsoft.com/office/drawing/2014/main" val="136848525"/>
                  </a:ext>
                </a:extLst>
              </a:tr>
              <a:tr h="0">
                <a:tc>
                  <a:txBody>
                    <a:bodyPr/>
                    <a:lstStyle/>
                    <a:p>
                      <a:pPr algn="ctr">
                        <a:buNone/>
                      </a:pPr>
                      <a:r>
                        <a:rPr lang="en-US" sz="2400" dirty="0">
                          <a:solidFill>
                            <a:schemeClr val="bg1"/>
                          </a:solidFill>
                        </a:rPr>
                        <a:t>Includes cryptocurrencies, CBDCs, NFTs, and </a:t>
                      </a:r>
                      <a:r>
                        <a:rPr lang="en-US" sz="2400" dirty="0" err="1">
                          <a:solidFill>
                            <a:schemeClr val="bg1"/>
                          </a:solidFill>
                        </a:rPr>
                        <a:t>tokenised</a:t>
                      </a:r>
                      <a:r>
                        <a:rPr lang="en-US" sz="2400" dirty="0">
                          <a:solidFill>
                            <a:schemeClr val="bg1"/>
                          </a:solidFill>
                        </a:rPr>
                        <a:t> assets</a:t>
                      </a:r>
                    </a:p>
                    <a:p>
                      <a:pPr algn="ctr">
                        <a:buNone/>
                      </a:pPr>
                      <a:endParaRPr lang="en-US" sz="2400" dirty="0">
                        <a:solidFill>
                          <a:schemeClr val="bg1"/>
                        </a:solidFill>
                      </a:endParaRPr>
                    </a:p>
                  </a:txBody>
                  <a:tcPr anchor="ctr"/>
                </a:tc>
                <a:tc>
                  <a:txBody>
                    <a:bodyPr/>
                    <a:lstStyle/>
                    <a:p>
                      <a:pPr algn="ctr">
                        <a:buNone/>
                      </a:pPr>
                      <a:r>
                        <a:rPr lang="en-US" sz="2400" dirty="0">
                          <a:solidFill>
                            <a:schemeClr val="bg1"/>
                          </a:solidFill>
                        </a:rPr>
                        <a:t>Represent ownership, rights, or access to a service</a:t>
                      </a:r>
                    </a:p>
                    <a:p>
                      <a:pPr algn="ctr">
                        <a:buNone/>
                      </a:pPr>
                      <a:endParaRPr lang="en-US" sz="2400" dirty="0">
                        <a:solidFill>
                          <a:schemeClr val="bg1"/>
                        </a:solidFill>
                      </a:endParaRPr>
                    </a:p>
                  </a:txBody>
                  <a:tcPr anchor="ctr"/>
                </a:tc>
                <a:extLst>
                  <a:ext uri="{0D108BD9-81ED-4DB2-BD59-A6C34878D82A}">
                    <a16:rowId xmlns:a16="http://schemas.microsoft.com/office/drawing/2014/main" val="77465434"/>
                  </a:ext>
                </a:extLst>
              </a:tr>
              <a:tr h="0">
                <a:tc>
                  <a:txBody>
                    <a:bodyPr/>
                    <a:lstStyle/>
                    <a:p>
                      <a:pPr algn="ctr">
                        <a:buNone/>
                      </a:pPr>
                      <a:r>
                        <a:rPr lang="en-US" sz="2400" dirty="0">
                          <a:solidFill>
                            <a:schemeClr val="bg1"/>
                          </a:solidFill>
                        </a:rPr>
                        <a:t>May or may not be blockchain-based</a:t>
                      </a:r>
                    </a:p>
                    <a:p>
                      <a:pPr algn="ctr">
                        <a:buNone/>
                      </a:pPr>
                      <a:endParaRPr lang="en-US" sz="2400" dirty="0">
                        <a:solidFill>
                          <a:schemeClr val="bg1"/>
                        </a:solidFill>
                      </a:endParaRPr>
                    </a:p>
                  </a:txBody>
                  <a:tcPr anchor="ctr"/>
                </a:tc>
                <a:tc>
                  <a:txBody>
                    <a:bodyPr/>
                    <a:lstStyle/>
                    <a:p>
                      <a:pPr algn="ctr">
                        <a:buNone/>
                      </a:pPr>
                      <a:r>
                        <a:rPr lang="en-GB" sz="2400" dirty="0">
                          <a:solidFill>
                            <a:schemeClr val="bg1"/>
                          </a:solidFill>
                        </a:rPr>
                        <a:t>Always blockchain-based</a:t>
                      </a:r>
                    </a:p>
                    <a:p>
                      <a:pPr algn="ctr">
                        <a:buNone/>
                      </a:pPr>
                      <a:endParaRPr lang="en-GB" sz="2400" dirty="0">
                        <a:solidFill>
                          <a:schemeClr val="bg1"/>
                        </a:solidFill>
                      </a:endParaRPr>
                    </a:p>
                  </a:txBody>
                  <a:tcPr anchor="ctr"/>
                </a:tc>
                <a:extLst>
                  <a:ext uri="{0D108BD9-81ED-4DB2-BD59-A6C34878D82A}">
                    <a16:rowId xmlns:a16="http://schemas.microsoft.com/office/drawing/2014/main" val="4042797329"/>
                  </a:ext>
                </a:extLst>
              </a:tr>
            </a:tbl>
          </a:graphicData>
        </a:graphic>
      </p:graphicFrame>
    </p:spTree>
    <p:extLst>
      <p:ext uri="{BB962C8B-B14F-4D97-AF65-F5344CB8AC3E}">
        <p14:creationId xmlns:p14="http://schemas.microsoft.com/office/powerpoint/2010/main" val="2005828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F7966-CFEA-F117-690A-BF57F6998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A20BB-B415-5889-1266-53C0EE10A14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AGENDA</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41CB1D19-340B-5CD7-D87E-6AAF2C8965D7}"/>
              </a:ext>
            </a:extLst>
          </p:cNvPr>
          <p:cNvSpPr>
            <a:spLocks noGrp="1"/>
          </p:cNvSpPr>
          <p:nvPr>
            <p:ph idx="1"/>
          </p:nvPr>
        </p:nvSpPr>
        <p:spPr>
          <a:xfrm>
            <a:off x="838200" y="1338943"/>
            <a:ext cx="10515600" cy="4838020"/>
          </a:xfrm>
        </p:spPr>
        <p:txBody>
          <a:bodyPr>
            <a:normAutofit fontScale="92500" lnSpcReduction="20000"/>
          </a:bodyPr>
          <a:lstStyle/>
          <a:p>
            <a:pPr marL="514350" indent="-514350">
              <a:buFont typeface="+mj-lt"/>
              <a:buAutoNum type="arabicPeriod"/>
            </a:pPr>
            <a:r>
              <a:rPr lang="en-US" dirty="0">
                <a:solidFill>
                  <a:schemeClr val="bg1"/>
                </a:solidFill>
              </a:rPr>
              <a:t>Welcome and Overview</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Tokenisation and Digital Assets?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b="1" i="1" u="sng" dirty="0">
                <a:solidFill>
                  <a:schemeClr val="bg1"/>
                </a:solidFill>
              </a:rPr>
              <a:t>What is the UK regulatory landscape</a:t>
            </a:r>
            <a:r>
              <a:rPr lang="en-US" dirty="0">
                <a:solidFill>
                  <a:schemeClr val="bg1"/>
                </a:solidFill>
              </a:rPr>
              <a:t>?</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Impact to Investment Products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Risks, issues and challenges that need to be managed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Wrap-up </a:t>
            </a:r>
          </a:p>
          <a:p>
            <a:endParaRPr lang="en-GB" dirty="0"/>
          </a:p>
        </p:txBody>
      </p:sp>
    </p:spTree>
    <p:extLst>
      <p:ext uri="{BB962C8B-B14F-4D97-AF65-F5344CB8AC3E}">
        <p14:creationId xmlns:p14="http://schemas.microsoft.com/office/powerpoint/2010/main" val="627771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CD2B-6E75-C082-500D-EAC01C9DD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FDEE5-755D-6785-011A-418BD6F74551}"/>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8FD91B3A-9947-92C4-27FF-255D124E123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69761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69C91-FD99-CC62-1E91-ED74D7CD8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02242-3E55-8A1F-9DA7-30CC2904B84A}"/>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0FCF2006-A21D-97FE-9741-428F1F094992}"/>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UK government has made digital assets and </a:t>
            </a:r>
            <a:r>
              <a:rPr lang="en-US" sz="2400" dirty="0" err="1">
                <a:solidFill>
                  <a:schemeClr val="bg1"/>
                </a:solidFill>
              </a:rPr>
              <a:t>tokenisation</a:t>
            </a:r>
            <a:r>
              <a:rPr lang="en-US" sz="2400" dirty="0">
                <a:solidFill>
                  <a:schemeClr val="bg1"/>
                </a:solidFill>
              </a:rPr>
              <a:t> a key part of its vision to be a global financial innovation hub.</a:t>
            </a: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103725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4645-0126-F8F9-C6B2-E63338CE1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57F46-C31D-1203-C107-3E76856AA09D}"/>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334771CA-665B-9216-0B64-4C53292BA65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UK government has made digital assets and </a:t>
            </a:r>
            <a:r>
              <a:rPr lang="en-US" sz="2400" dirty="0" err="1">
                <a:solidFill>
                  <a:schemeClr val="bg1"/>
                </a:solidFill>
              </a:rPr>
              <a:t>tokenisation</a:t>
            </a:r>
            <a:r>
              <a:rPr lang="en-US" sz="2400" dirty="0">
                <a:solidFill>
                  <a:schemeClr val="bg1"/>
                </a:solidFill>
              </a:rPr>
              <a:t> a key part of its vision to be a global financial innovation hub.</a:t>
            </a:r>
          </a:p>
          <a:p>
            <a:pPr marL="0" indent="0">
              <a:buNone/>
            </a:pPr>
            <a:endParaRPr lang="en-US" sz="2400" dirty="0">
              <a:solidFill>
                <a:schemeClr val="bg1"/>
              </a:solidFill>
            </a:endParaRPr>
          </a:p>
          <a:p>
            <a:pPr marL="0" indent="0">
              <a:buNone/>
            </a:pPr>
            <a:r>
              <a:rPr lang="en-US" sz="2400" dirty="0">
                <a:solidFill>
                  <a:schemeClr val="bg1"/>
                </a:solidFill>
              </a:rPr>
              <a:t>HM Treasury and the Financial Conduct Authority (FCA) are working to create a comprehensive regulatory framework covering:</a:t>
            </a:r>
          </a:p>
          <a:p>
            <a:pPr marL="0" indent="0">
              <a:buNone/>
            </a:pPr>
            <a:endParaRPr lang="en-US" sz="2400" dirty="0">
              <a:solidFill>
                <a:schemeClr val="bg1"/>
              </a:solidFill>
            </a:endParaRPr>
          </a:p>
        </p:txBody>
      </p:sp>
    </p:spTree>
    <p:extLst>
      <p:ext uri="{BB962C8B-B14F-4D97-AF65-F5344CB8AC3E}">
        <p14:creationId xmlns:p14="http://schemas.microsoft.com/office/powerpoint/2010/main" val="4168843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A944E-4F0C-F165-0FC1-690F33D2F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C461E-B516-AD42-4FA4-0E8222887F67}"/>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311456A-1078-964F-6A8A-FE277C586EC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UK government has made digital assets and </a:t>
            </a:r>
            <a:r>
              <a:rPr lang="en-US" sz="2400" dirty="0" err="1">
                <a:solidFill>
                  <a:schemeClr val="bg1"/>
                </a:solidFill>
              </a:rPr>
              <a:t>tokenisation</a:t>
            </a:r>
            <a:r>
              <a:rPr lang="en-US" sz="2400" dirty="0">
                <a:solidFill>
                  <a:schemeClr val="bg1"/>
                </a:solidFill>
              </a:rPr>
              <a:t> a key part of its vision to be a global financial innovation hub.</a:t>
            </a:r>
          </a:p>
          <a:p>
            <a:pPr marL="0" indent="0">
              <a:buNone/>
            </a:pPr>
            <a:endParaRPr lang="en-US" sz="2400" dirty="0">
              <a:solidFill>
                <a:schemeClr val="bg1"/>
              </a:solidFill>
            </a:endParaRPr>
          </a:p>
          <a:p>
            <a:pPr marL="0" indent="0">
              <a:buNone/>
            </a:pPr>
            <a:r>
              <a:rPr lang="en-US" sz="2400" dirty="0">
                <a:solidFill>
                  <a:schemeClr val="bg1"/>
                </a:solidFill>
              </a:rPr>
              <a:t>HM Treasury and the Financial Conduct Authority (FCA) are working to create a comprehensive regulatory framework covering:</a:t>
            </a:r>
          </a:p>
          <a:p>
            <a:r>
              <a:rPr lang="en-US" sz="2400" dirty="0">
                <a:solidFill>
                  <a:schemeClr val="bg1"/>
                </a:solidFill>
              </a:rPr>
              <a:t>Stablecoins and crypto-assets used in payments</a:t>
            </a:r>
          </a:p>
          <a:p>
            <a:pPr marL="0" indent="0">
              <a:buNone/>
            </a:pPr>
            <a:endParaRPr lang="en-US" sz="2400" dirty="0">
              <a:solidFill>
                <a:schemeClr val="bg1"/>
              </a:solidFill>
            </a:endParaRPr>
          </a:p>
        </p:txBody>
      </p:sp>
    </p:spTree>
    <p:extLst>
      <p:ext uri="{BB962C8B-B14F-4D97-AF65-F5344CB8AC3E}">
        <p14:creationId xmlns:p14="http://schemas.microsoft.com/office/powerpoint/2010/main" val="2359235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1475C-0503-E821-E079-320F00E2C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895FF-29B5-EBEF-5983-29923552ACF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DD1C741-401A-9E16-A2C1-423CACC178E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UK government has made digital assets and </a:t>
            </a:r>
            <a:r>
              <a:rPr lang="en-US" sz="2400" dirty="0" err="1">
                <a:solidFill>
                  <a:schemeClr val="bg1"/>
                </a:solidFill>
              </a:rPr>
              <a:t>tokenisation</a:t>
            </a:r>
            <a:r>
              <a:rPr lang="en-US" sz="2400" dirty="0">
                <a:solidFill>
                  <a:schemeClr val="bg1"/>
                </a:solidFill>
              </a:rPr>
              <a:t> a key part of its vision to be a global financial innovation hub.</a:t>
            </a:r>
          </a:p>
          <a:p>
            <a:pPr marL="0" indent="0">
              <a:buNone/>
            </a:pPr>
            <a:endParaRPr lang="en-US" sz="2400" dirty="0">
              <a:solidFill>
                <a:schemeClr val="bg1"/>
              </a:solidFill>
            </a:endParaRPr>
          </a:p>
          <a:p>
            <a:pPr marL="0" indent="0">
              <a:buNone/>
            </a:pPr>
            <a:r>
              <a:rPr lang="en-US" sz="2400" dirty="0">
                <a:solidFill>
                  <a:schemeClr val="bg1"/>
                </a:solidFill>
              </a:rPr>
              <a:t>HM Treasury and the Financial Conduct Authority (FCA) are working to create a comprehensive regulatory framework covering:</a:t>
            </a:r>
          </a:p>
          <a:p>
            <a:r>
              <a:rPr lang="en-US" sz="2400" dirty="0">
                <a:solidFill>
                  <a:schemeClr val="bg1"/>
                </a:solidFill>
              </a:rPr>
              <a:t>Stablecoins and crypto-assets used in payments</a:t>
            </a:r>
          </a:p>
          <a:p>
            <a:r>
              <a:rPr lang="en-US" sz="2400" dirty="0" err="1">
                <a:solidFill>
                  <a:schemeClr val="bg1"/>
                </a:solidFill>
              </a:rPr>
              <a:t>Tokenised</a:t>
            </a:r>
            <a:r>
              <a:rPr lang="en-US" sz="2400" dirty="0">
                <a:solidFill>
                  <a:schemeClr val="bg1"/>
                </a:solidFill>
              </a:rPr>
              <a:t> securities and funds</a:t>
            </a: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008394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A4329-45FA-74CC-0B28-D57802590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209F7-864B-52F6-9DE3-DFD0DE7AE881}"/>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FBB684FF-F270-792B-DB96-05D48CF5D30F}"/>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UK government has made digital assets and </a:t>
            </a:r>
            <a:r>
              <a:rPr lang="en-US" sz="2400" dirty="0" err="1">
                <a:solidFill>
                  <a:schemeClr val="bg1"/>
                </a:solidFill>
              </a:rPr>
              <a:t>tokenisation</a:t>
            </a:r>
            <a:r>
              <a:rPr lang="en-US" sz="2400" dirty="0">
                <a:solidFill>
                  <a:schemeClr val="bg1"/>
                </a:solidFill>
              </a:rPr>
              <a:t> a key part of its vision to be a global financial innovation hub.</a:t>
            </a:r>
          </a:p>
          <a:p>
            <a:pPr marL="0" indent="0">
              <a:buNone/>
            </a:pPr>
            <a:endParaRPr lang="en-US" sz="2400" dirty="0">
              <a:solidFill>
                <a:schemeClr val="bg1"/>
              </a:solidFill>
            </a:endParaRPr>
          </a:p>
          <a:p>
            <a:pPr marL="0" indent="0">
              <a:buNone/>
            </a:pPr>
            <a:r>
              <a:rPr lang="en-US" sz="2400" dirty="0">
                <a:solidFill>
                  <a:schemeClr val="bg1"/>
                </a:solidFill>
              </a:rPr>
              <a:t>HM Treasury and the Financial Conduct Authority (FCA) are working to create a comprehensive regulatory framework covering:</a:t>
            </a:r>
          </a:p>
          <a:p>
            <a:r>
              <a:rPr lang="en-US" sz="2400" dirty="0">
                <a:solidFill>
                  <a:schemeClr val="bg1"/>
                </a:solidFill>
              </a:rPr>
              <a:t>Stablecoins and crypto-assets used in payments</a:t>
            </a:r>
          </a:p>
          <a:p>
            <a:r>
              <a:rPr lang="en-US" sz="2400" dirty="0" err="1">
                <a:solidFill>
                  <a:schemeClr val="bg1"/>
                </a:solidFill>
              </a:rPr>
              <a:t>Tokenised</a:t>
            </a:r>
            <a:r>
              <a:rPr lang="en-US" sz="2400" dirty="0">
                <a:solidFill>
                  <a:schemeClr val="bg1"/>
                </a:solidFill>
              </a:rPr>
              <a:t> securities and funds</a:t>
            </a:r>
          </a:p>
          <a:p>
            <a:r>
              <a:rPr lang="en-US" sz="2400" dirty="0">
                <a:solidFill>
                  <a:schemeClr val="bg1"/>
                </a:solidFill>
              </a:rPr>
              <a:t>Digital custody, trading, and issuance platforms</a:t>
            </a: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735556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560B5-E71E-77D9-B14B-45AB017F3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A33A7-3CEB-5F11-E86F-323A66E0F208}"/>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158704DE-132C-DA9E-15E8-81AA283D2D8C}"/>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The UK government has made digital assets and </a:t>
            </a:r>
            <a:r>
              <a:rPr lang="en-US" sz="2400" dirty="0" err="1">
                <a:solidFill>
                  <a:schemeClr val="bg1"/>
                </a:solidFill>
              </a:rPr>
              <a:t>tokenisation</a:t>
            </a:r>
            <a:r>
              <a:rPr lang="en-US" sz="2400" dirty="0">
                <a:solidFill>
                  <a:schemeClr val="bg1"/>
                </a:solidFill>
              </a:rPr>
              <a:t> a key part of its vision to be a global financial innovation hub.</a:t>
            </a:r>
          </a:p>
          <a:p>
            <a:pPr marL="0" indent="0">
              <a:buNone/>
            </a:pPr>
            <a:endParaRPr lang="en-US" sz="2400" dirty="0">
              <a:solidFill>
                <a:schemeClr val="bg1"/>
              </a:solidFill>
            </a:endParaRPr>
          </a:p>
          <a:p>
            <a:pPr marL="0" indent="0">
              <a:buNone/>
            </a:pPr>
            <a:r>
              <a:rPr lang="en-US" sz="2400" dirty="0">
                <a:solidFill>
                  <a:schemeClr val="bg1"/>
                </a:solidFill>
              </a:rPr>
              <a:t>HM Treasury and the Financial Conduct Authority (FCA) are working to create a comprehensive regulatory framework covering:</a:t>
            </a:r>
          </a:p>
          <a:p>
            <a:r>
              <a:rPr lang="en-US" sz="2400" dirty="0">
                <a:solidFill>
                  <a:schemeClr val="bg1"/>
                </a:solidFill>
              </a:rPr>
              <a:t>Stablecoins and crypto-assets used in payments</a:t>
            </a:r>
          </a:p>
          <a:p>
            <a:r>
              <a:rPr lang="en-US" sz="2400" dirty="0" err="1">
                <a:solidFill>
                  <a:schemeClr val="bg1"/>
                </a:solidFill>
              </a:rPr>
              <a:t>Tokenised</a:t>
            </a:r>
            <a:r>
              <a:rPr lang="en-US" sz="2400" dirty="0">
                <a:solidFill>
                  <a:schemeClr val="bg1"/>
                </a:solidFill>
              </a:rPr>
              <a:t> securities and funds</a:t>
            </a:r>
          </a:p>
          <a:p>
            <a:r>
              <a:rPr lang="en-US" sz="2400" dirty="0">
                <a:solidFill>
                  <a:schemeClr val="bg1"/>
                </a:solidFill>
              </a:rPr>
              <a:t>Digital custody, trading, and issuance platforms</a:t>
            </a:r>
          </a:p>
          <a:p>
            <a:pPr marL="0" indent="0">
              <a:buNone/>
            </a:pPr>
            <a:endParaRPr lang="en-US" sz="2400" dirty="0">
              <a:solidFill>
                <a:schemeClr val="bg1"/>
              </a:solidFill>
            </a:endParaRPr>
          </a:p>
          <a:p>
            <a:pPr marL="0" indent="0">
              <a:buNone/>
            </a:pPr>
            <a:r>
              <a:rPr lang="en-US" sz="2400" dirty="0">
                <a:solidFill>
                  <a:schemeClr val="bg1"/>
                </a:solidFill>
              </a:rPr>
              <a:t>The Bank of England is developing a regulatory approach for systemic digital settlement assets (including potential models for a digital pound (CBDC)).</a:t>
            </a:r>
          </a:p>
          <a:p>
            <a:pPr marL="0" indent="0">
              <a:buNone/>
            </a:pPr>
            <a:endParaRPr lang="en-US" sz="2400" dirty="0">
              <a:solidFill>
                <a:schemeClr val="bg1"/>
              </a:solidFill>
            </a:endParaRPr>
          </a:p>
        </p:txBody>
      </p:sp>
    </p:spTree>
    <p:extLst>
      <p:ext uri="{BB962C8B-B14F-4D97-AF65-F5344CB8AC3E}">
        <p14:creationId xmlns:p14="http://schemas.microsoft.com/office/powerpoint/2010/main" val="32499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7D056-43C5-6DD7-55F6-0C3B40C4F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8B1CA-A22F-B1C8-E0C2-4870CF2E89E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ABOUT THE SPEAKERS</a:t>
            </a:r>
            <a:endParaRPr lang="en-GB" dirty="0">
              <a:solidFill>
                <a:schemeClr val="bg1"/>
              </a:solidFill>
              <a:latin typeface="DM Sans" pitchFamily="2" charset="0"/>
            </a:endParaRPr>
          </a:p>
        </p:txBody>
      </p:sp>
    </p:spTree>
    <p:extLst>
      <p:ext uri="{BB962C8B-B14F-4D97-AF65-F5344CB8AC3E}">
        <p14:creationId xmlns:p14="http://schemas.microsoft.com/office/powerpoint/2010/main" val="2628572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E62EE-43BB-2A1E-1E86-E3E7A37DE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C20E7-2A68-8607-ABBC-D8E8911D307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47644E60-D3F2-7731-2A4E-F9654867ABB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32124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75593-56B6-A680-4B71-76AB40777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22F59-23F9-6B64-53D6-603FAAFCEAB6}"/>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A5ACE9C8-D7D7-822C-5FD4-034D09006175}"/>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 2024, the FCA launched Digital Securities Sandbox (DSS) to allow financial institutions to test </a:t>
            </a:r>
            <a:r>
              <a:rPr lang="en-US" sz="2400" dirty="0" err="1">
                <a:solidFill>
                  <a:schemeClr val="bg1"/>
                </a:solidFill>
              </a:rPr>
              <a:t>tokenised</a:t>
            </a:r>
            <a:r>
              <a:rPr lang="en-US" sz="2400" dirty="0">
                <a:solidFill>
                  <a:schemeClr val="bg1"/>
                </a:solidFill>
              </a:rPr>
              <a:t> financial instruments in a regulated environment.</a:t>
            </a: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725703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1CD9-DF88-EB9B-28B2-0DD15AD21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BB405-8DEA-43D8-F064-B2734C90EF17}"/>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1AB881DA-680C-FEB3-EF64-AB6C878FFC64}"/>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 2024, the FCA launched Digital Securities Sandbox (DSS) to allow financial institutions to test </a:t>
            </a:r>
            <a:r>
              <a:rPr lang="en-US" sz="2400" dirty="0" err="1">
                <a:solidFill>
                  <a:schemeClr val="bg1"/>
                </a:solidFill>
              </a:rPr>
              <a:t>tokenised</a:t>
            </a:r>
            <a:r>
              <a:rPr lang="en-US" sz="2400" dirty="0">
                <a:solidFill>
                  <a:schemeClr val="bg1"/>
                </a:solidFill>
              </a:rPr>
              <a:t> financial instruments in a regulated environment.</a:t>
            </a:r>
          </a:p>
          <a:p>
            <a:pPr marL="0" indent="0">
              <a:buNone/>
            </a:pPr>
            <a:endParaRPr lang="en-US" sz="2400" dirty="0">
              <a:solidFill>
                <a:schemeClr val="bg1"/>
              </a:solidFill>
            </a:endParaRPr>
          </a:p>
          <a:p>
            <a:pPr marL="0" indent="0">
              <a:buNone/>
            </a:pPr>
            <a:r>
              <a:rPr lang="en-US" sz="2400" dirty="0">
                <a:solidFill>
                  <a:schemeClr val="bg1"/>
                </a:solidFill>
              </a:rPr>
              <a:t>The Law Commission has clarified that digital assets can be recognized as personal property under UK law </a:t>
            </a:r>
            <a:r>
              <a:rPr lang="en-US" sz="2400" dirty="0" err="1">
                <a:solidFill>
                  <a:schemeClr val="bg1"/>
                </a:solidFill>
              </a:rPr>
              <a:t>ths</a:t>
            </a:r>
            <a:r>
              <a:rPr lang="en-US" sz="2400" dirty="0">
                <a:solidFill>
                  <a:schemeClr val="bg1"/>
                </a:solidFill>
              </a:rPr>
              <a:t> providing legal certainty for investors and institutions.</a:t>
            </a: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4260326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6AA58-7416-7FA5-1AD6-D106EA30E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10A20-8B47-FB4C-A41A-97B2F8D96BFA}"/>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44B462F8-F12C-7463-4F0D-9C3DDB9E324A}"/>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 2024, the FCA launched Digital Securities Sandbox (DSS) to allow financial institutions to test </a:t>
            </a:r>
            <a:r>
              <a:rPr lang="en-US" sz="2400" dirty="0" err="1">
                <a:solidFill>
                  <a:schemeClr val="bg1"/>
                </a:solidFill>
              </a:rPr>
              <a:t>tokenised</a:t>
            </a:r>
            <a:r>
              <a:rPr lang="en-US" sz="2400" dirty="0">
                <a:solidFill>
                  <a:schemeClr val="bg1"/>
                </a:solidFill>
              </a:rPr>
              <a:t> financial instruments in a regulated environment.</a:t>
            </a:r>
          </a:p>
          <a:p>
            <a:pPr marL="0" indent="0">
              <a:buNone/>
            </a:pPr>
            <a:endParaRPr lang="en-US" sz="2400" dirty="0">
              <a:solidFill>
                <a:schemeClr val="bg1"/>
              </a:solidFill>
            </a:endParaRPr>
          </a:p>
          <a:p>
            <a:pPr marL="0" indent="0">
              <a:buNone/>
            </a:pPr>
            <a:r>
              <a:rPr lang="en-US" sz="2400" dirty="0">
                <a:solidFill>
                  <a:schemeClr val="bg1"/>
                </a:solidFill>
              </a:rPr>
              <a:t>The Law Commission has clarified that digital assets can be recognized as personal property under UK law </a:t>
            </a:r>
            <a:r>
              <a:rPr lang="en-US" sz="2400" dirty="0" err="1">
                <a:solidFill>
                  <a:schemeClr val="bg1"/>
                </a:solidFill>
              </a:rPr>
              <a:t>ths</a:t>
            </a:r>
            <a:r>
              <a:rPr lang="en-US" sz="2400" dirty="0">
                <a:solidFill>
                  <a:schemeClr val="bg1"/>
                </a:solidFill>
              </a:rPr>
              <a:t> providing legal certainty for investors and institutions.</a:t>
            </a:r>
          </a:p>
          <a:p>
            <a:pPr marL="0" indent="0">
              <a:buNone/>
            </a:pPr>
            <a:endParaRPr lang="en-US" sz="2400" dirty="0">
              <a:solidFill>
                <a:schemeClr val="bg1"/>
              </a:solidFill>
            </a:endParaRPr>
          </a:p>
          <a:p>
            <a:pPr marL="0" indent="0">
              <a:buNone/>
            </a:pPr>
            <a:r>
              <a:rPr lang="en-US" sz="2400" dirty="0">
                <a:solidFill>
                  <a:schemeClr val="bg1"/>
                </a:solidFill>
              </a:rPr>
              <a:t>Collaboration between regulators, </a:t>
            </a:r>
            <a:r>
              <a:rPr lang="en-US" sz="2400" dirty="0" err="1">
                <a:solidFill>
                  <a:schemeClr val="bg1"/>
                </a:solidFill>
              </a:rPr>
              <a:t>fintechs</a:t>
            </a:r>
            <a:r>
              <a:rPr lang="en-US" sz="2400" dirty="0">
                <a:solidFill>
                  <a:schemeClr val="bg1"/>
                </a:solidFill>
              </a:rPr>
              <a:t>, and traditional financial institutions is accelerating pilot projects across bonds, funds, and structured products.</a:t>
            </a: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030041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2A213-655F-CF0D-6204-93FEC268B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B97C5-47AA-29DC-8B29-741720E37C0D}"/>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1CE27B0F-AF85-0840-1F11-C86311B68B8D}"/>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 2024, the FCA launched Digital Securities Sandbox (DSS) to allow financial institutions to test </a:t>
            </a:r>
            <a:r>
              <a:rPr lang="en-US" sz="2400" dirty="0" err="1">
                <a:solidFill>
                  <a:schemeClr val="bg1"/>
                </a:solidFill>
              </a:rPr>
              <a:t>tokenised</a:t>
            </a:r>
            <a:r>
              <a:rPr lang="en-US" sz="2400" dirty="0">
                <a:solidFill>
                  <a:schemeClr val="bg1"/>
                </a:solidFill>
              </a:rPr>
              <a:t> financial instruments in a regulated environment.</a:t>
            </a:r>
          </a:p>
          <a:p>
            <a:pPr marL="0" indent="0">
              <a:buNone/>
            </a:pPr>
            <a:endParaRPr lang="en-US" sz="2400" dirty="0">
              <a:solidFill>
                <a:schemeClr val="bg1"/>
              </a:solidFill>
            </a:endParaRPr>
          </a:p>
          <a:p>
            <a:pPr marL="0" indent="0">
              <a:buNone/>
            </a:pPr>
            <a:r>
              <a:rPr lang="en-US" sz="2400" dirty="0">
                <a:solidFill>
                  <a:schemeClr val="bg1"/>
                </a:solidFill>
              </a:rPr>
              <a:t>The Law Commission has clarified that digital assets can be recognized as personal property under UK law </a:t>
            </a:r>
            <a:r>
              <a:rPr lang="en-US" sz="2400" dirty="0" err="1">
                <a:solidFill>
                  <a:schemeClr val="bg1"/>
                </a:solidFill>
              </a:rPr>
              <a:t>ths</a:t>
            </a:r>
            <a:r>
              <a:rPr lang="en-US" sz="2400" dirty="0">
                <a:solidFill>
                  <a:schemeClr val="bg1"/>
                </a:solidFill>
              </a:rPr>
              <a:t> providing legal certainty for investors and institutions.</a:t>
            </a:r>
          </a:p>
          <a:p>
            <a:pPr marL="0" indent="0">
              <a:buNone/>
            </a:pPr>
            <a:endParaRPr lang="en-US" sz="2400" dirty="0">
              <a:solidFill>
                <a:schemeClr val="bg1"/>
              </a:solidFill>
            </a:endParaRPr>
          </a:p>
          <a:p>
            <a:pPr marL="0" indent="0">
              <a:buNone/>
            </a:pPr>
            <a:r>
              <a:rPr lang="en-US" sz="2400" dirty="0">
                <a:solidFill>
                  <a:schemeClr val="bg1"/>
                </a:solidFill>
              </a:rPr>
              <a:t>Collaboration between regulators, </a:t>
            </a:r>
            <a:r>
              <a:rPr lang="en-US" sz="2400" dirty="0" err="1">
                <a:solidFill>
                  <a:schemeClr val="bg1"/>
                </a:solidFill>
              </a:rPr>
              <a:t>fintechs</a:t>
            </a:r>
            <a:r>
              <a:rPr lang="en-US" sz="2400" dirty="0">
                <a:solidFill>
                  <a:schemeClr val="bg1"/>
                </a:solidFill>
              </a:rPr>
              <a:t>, and traditional financial institutions is accelerating pilot projects across bonds, funds, and structured products.</a:t>
            </a:r>
          </a:p>
          <a:p>
            <a:pPr marL="0" indent="0">
              <a:buNone/>
            </a:pPr>
            <a:endParaRPr lang="en-US" sz="2400" dirty="0">
              <a:solidFill>
                <a:schemeClr val="bg1"/>
              </a:solidFill>
            </a:endParaRPr>
          </a:p>
          <a:p>
            <a:pPr marL="0" indent="0">
              <a:buNone/>
            </a:pPr>
            <a:r>
              <a:rPr lang="en-US" sz="2400" dirty="0">
                <a:solidFill>
                  <a:schemeClr val="bg1"/>
                </a:solidFill>
              </a:rPr>
              <a:t>The UK is taking a “same risk, same regulation” approach by aligning digital asset oversight with existing financial conduct principles.</a:t>
            </a:r>
          </a:p>
          <a:p>
            <a:pPr marL="0" indent="0">
              <a:buNone/>
            </a:pPr>
            <a:endParaRPr lang="en-US" sz="2400" dirty="0">
              <a:solidFill>
                <a:schemeClr val="bg1"/>
              </a:solidFill>
            </a:endParaRPr>
          </a:p>
        </p:txBody>
      </p:sp>
    </p:spTree>
    <p:extLst>
      <p:ext uri="{BB962C8B-B14F-4D97-AF65-F5344CB8AC3E}">
        <p14:creationId xmlns:p14="http://schemas.microsoft.com/office/powerpoint/2010/main" val="2625060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C1424-CCF5-7FCF-7EB9-754E8EE18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16302-735D-40D4-AD5A-A60E40922F7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18738FFA-B8E8-86D2-F87A-6B833AB52B8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61660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9EF0B-CCF1-3EC8-9055-EF93C4E80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9DEEF-8E6A-5F3B-8426-2D19A12045B1}"/>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DDB94F24-C3ED-918C-EB41-05B3412E27C3}"/>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Ongoing engagement with global bodies (e.g., IOSCO, FATF and others) ensures the UK’s framework supports cross-border interoperability and market integrity.</a:t>
            </a:r>
          </a:p>
          <a:p>
            <a:pPr marL="0" indent="0">
              <a:buNone/>
            </a:pPr>
            <a:endParaRPr lang="en-US" sz="2400" dirty="0">
              <a:solidFill>
                <a:schemeClr val="bg1"/>
              </a:solidFill>
            </a:endParaRPr>
          </a:p>
          <a:p>
            <a:pPr marL="0" indent="0">
              <a:buNone/>
            </a:pPr>
            <a:r>
              <a:rPr lang="en-US" sz="2400" dirty="0">
                <a:solidFill>
                  <a:schemeClr val="bg1"/>
                </a:solidFill>
              </a:rPr>
              <a:t>.</a:t>
            </a:r>
          </a:p>
        </p:txBody>
      </p:sp>
    </p:spTree>
    <p:extLst>
      <p:ext uri="{BB962C8B-B14F-4D97-AF65-F5344CB8AC3E}">
        <p14:creationId xmlns:p14="http://schemas.microsoft.com/office/powerpoint/2010/main" val="2410386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9D3E-1294-61D9-1EDD-73E50D658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ECA4F-EA6A-371F-E1FE-186B2A3AB6C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UK REGULATORY LANDSCAPE</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2F68D6B7-4D79-9280-AA65-969824A9379A}"/>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Ongoing engagement with global bodies (e.g., IOSCO, FATF and others) ensures the UK’s framework supports cross-border interoperability and market integrity.</a:t>
            </a:r>
          </a:p>
          <a:p>
            <a:pPr marL="0" indent="0">
              <a:buNone/>
            </a:pPr>
            <a:endParaRPr lang="en-US" sz="2400" dirty="0">
              <a:solidFill>
                <a:schemeClr val="bg1"/>
              </a:solidFill>
            </a:endParaRPr>
          </a:p>
          <a:p>
            <a:pPr marL="0" indent="0">
              <a:buNone/>
            </a:pPr>
            <a:r>
              <a:rPr lang="en-US" sz="2400" dirty="0">
                <a:solidFill>
                  <a:schemeClr val="bg1"/>
                </a:solidFill>
              </a:rPr>
              <a:t>In summary</a:t>
            </a:r>
          </a:p>
          <a:p>
            <a:r>
              <a:rPr lang="en-US" sz="2400" dirty="0">
                <a:solidFill>
                  <a:schemeClr val="bg1"/>
                </a:solidFill>
              </a:rPr>
              <a:t>Overall, the UK regulatory landscape is progressive but with caution.</a:t>
            </a:r>
          </a:p>
          <a:p>
            <a:r>
              <a:rPr lang="en-US" sz="2400" dirty="0">
                <a:solidFill>
                  <a:schemeClr val="bg1"/>
                </a:solidFill>
              </a:rPr>
              <a:t>Aiming to enable innovation while protecting investors and market stability.</a:t>
            </a:r>
          </a:p>
        </p:txBody>
      </p:sp>
    </p:spTree>
    <p:extLst>
      <p:ext uri="{BB962C8B-B14F-4D97-AF65-F5344CB8AC3E}">
        <p14:creationId xmlns:p14="http://schemas.microsoft.com/office/powerpoint/2010/main" val="3521011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EFDF6-60BC-BA36-4910-E0D3588AB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0A2CD-1D06-EFE6-0B0E-B50A1B2466F9}"/>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AGENDA</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4B9E60EB-01CB-3FB3-821B-E511F189DEAD}"/>
              </a:ext>
            </a:extLst>
          </p:cNvPr>
          <p:cNvSpPr>
            <a:spLocks noGrp="1"/>
          </p:cNvSpPr>
          <p:nvPr>
            <p:ph idx="1"/>
          </p:nvPr>
        </p:nvSpPr>
        <p:spPr>
          <a:xfrm>
            <a:off x="838200" y="1338943"/>
            <a:ext cx="10515600" cy="4838020"/>
          </a:xfrm>
        </p:spPr>
        <p:txBody>
          <a:bodyPr>
            <a:normAutofit fontScale="92500" lnSpcReduction="20000"/>
          </a:bodyPr>
          <a:lstStyle/>
          <a:p>
            <a:pPr marL="514350" indent="-514350">
              <a:buFont typeface="+mj-lt"/>
              <a:buAutoNum type="arabicPeriod"/>
            </a:pPr>
            <a:r>
              <a:rPr lang="en-US" dirty="0">
                <a:solidFill>
                  <a:schemeClr val="bg1"/>
                </a:solidFill>
              </a:rPr>
              <a:t>Welcome and Overview</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Tokenisation and Digital Assets?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the UK regulatory landscape?</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b="1" i="1" u="sng" dirty="0">
                <a:solidFill>
                  <a:schemeClr val="bg1"/>
                </a:solidFill>
              </a:rPr>
              <a:t>Impact to Investment Products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Risks, issues and challenges that need to be managed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Wrap-up </a:t>
            </a:r>
          </a:p>
          <a:p>
            <a:endParaRPr lang="en-GB" dirty="0"/>
          </a:p>
        </p:txBody>
      </p:sp>
    </p:spTree>
    <p:extLst>
      <p:ext uri="{BB962C8B-B14F-4D97-AF65-F5344CB8AC3E}">
        <p14:creationId xmlns:p14="http://schemas.microsoft.com/office/powerpoint/2010/main" val="3094135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CFEFD-FFF0-7E7F-E49B-8BEE5E2B7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5D441-3CBB-AD6F-8704-E8A229DBF57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07B5D4BC-CE70-A885-93AC-73776833EBE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2593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0DDDD-F0FC-613D-5E0B-C3FA4219F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196E1-0755-AC6E-D943-0040026C0693}"/>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ABOUT THE SPEAKERS</a:t>
            </a:r>
            <a:endParaRPr lang="en-GB" dirty="0">
              <a:solidFill>
                <a:schemeClr val="bg1"/>
              </a:solidFill>
              <a:latin typeface="DM Sans" pitchFamily="2" charset="0"/>
            </a:endParaRPr>
          </a:p>
        </p:txBody>
      </p:sp>
      <p:graphicFrame>
        <p:nvGraphicFramePr>
          <p:cNvPr id="4" name="Table 3">
            <a:extLst>
              <a:ext uri="{FF2B5EF4-FFF2-40B4-BE49-F238E27FC236}">
                <a16:creationId xmlns:a16="http://schemas.microsoft.com/office/drawing/2014/main" id="{3A4436D5-7943-954A-AE5A-9E2D03414207}"/>
              </a:ext>
            </a:extLst>
          </p:cNvPr>
          <p:cNvGraphicFramePr>
            <a:graphicFrameLocks noGrp="1"/>
          </p:cNvGraphicFramePr>
          <p:nvPr>
            <p:extLst>
              <p:ext uri="{D42A27DB-BD31-4B8C-83A1-F6EECF244321}">
                <p14:modId xmlns:p14="http://schemas.microsoft.com/office/powerpoint/2010/main" val="1125627462"/>
              </p:ext>
            </p:extLst>
          </p:nvPr>
        </p:nvGraphicFramePr>
        <p:xfrm>
          <a:off x="320406" y="1626547"/>
          <a:ext cx="11599845" cy="4350853"/>
        </p:xfrm>
        <a:graphic>
          <a:graphicData uri="http://schemas.openxmlformats.org/drawingml/2006/table">
            <a:tbl>
              <a:tblPr firstRow="1" bandRow="1">
                <a:tableStyleId>{2D5ABB26-0587-4C30-8999-92F81FD0307C}</a:tableStyleId>
              </a:tblPr>
              <a:tblGrid>
                <a:gridCol w="2113286">
                  <a:extLst>
                    <a:ext uri="{9D8B030D-6E8A-4147-A177-3AD203B41FA5}">
                      <a16:colId xmlns:a16="http://schemas.microsoft.com/office/drawing/2014/main" val="3156927011"/>
                    </a:ext>
                  </a:extLst>
                </a:gridCol>
                <a:gridCol w="9486559">
                  <a:extLst>
                    <a:ext uri="{9D8B030D-6E8A-4147-A177-3AD203B41FA5}">
                      <a16:colId xmlns:a16="http://schemas.microsoft.com/office/drawing/2014/main" val="2187901199"/>
                    </a:ext>
                  </a:extLst>
                </a:gridCol>
              </a:tblGrid>
              <a:tr h="1157665">
                <a:tc>
                  <a:txBody>
                    <a:bodyPr/>
                    <a:lstStyle/>
                    <a:p>
                      <a:pPr marL="0" algn="l" defTabSz="914400" rtl="0" eaLnBrk="1" latinLnBrk="0" hangingPunct="1"/>
                      <a:endParaRPr lang="en-GB" sz="1800" b="1" kern="1200" dirty="0">
                        <a:solidFill>
                          <a:schemeClr val="bg1"/>
                        </a:solidFill>
                        <a:latin typeface="+mn-lt"/>
                        <a:ea typeface="+mn-ea"/>
                        <a:cs typeface="+mn-cs"/>
                      </a:endParaRPr>
                    </a:p>
                  </a:txBody>
                  <a:tcPr/>
                </a:tc>
                <a:tc>
                  <a:txBody>
                    <a:bodyPr/>
                    <a:lstStyle/>
                    <a:p>
                      <a:pPr marL="0" algn="l" defTabSz="914400" rtl="0" eaLnBrk="1" latinLnBrk="0" hangingPunct="1"/>
                      <a:r>
                        <a:rPr lang="en-GB" sz="1800" b="1" kern="1200" dirty="0">
                          <a:solidFill>
                            <a:schemeClr val="bg1"/>
                          </a:solidFill>
                          <a:latin typeface="+mn-lt"/>
                          <a:ea typeface="+mn-ea"/>
                          <a:cs typeface="+mn-cs"/>
                        </a:rPr>
                        <a:t>Ada </a:t>
                      </a:r>
                      <a:r>
                        <a:rPr lang="en-GB" sz="1800" b="1" kern="1200" dirty="0" err="1">
                          <a:solidFill>
                            <a:schemeClr val="bg1"/>
                          </a:solidFill>
                          <a:latin typeface="+mn-lt"/>
                          <a:ea typeface="+mn-ea"/>
                          <a:cs typeface="+mn-cs"/>
                        </a:rPr>
                        <a:t>Jabaru</a:t>
                      </a:r>
                      <a:endParaRPr lang="en-GB" sz="1800" b="1" kern="1200" dirty="0">
                        <a:solidFill>
                          <a:schemeClr val="bg1"/>
                        </a:solidFill>
                        <a:latin typeface="+mn-lt"/>
                        <a:ea typeface="+mn-ea"/>
                        <a:cs typeface="+mn-cs"/>
                      </a:endParaRPr>
                    </a:p>
                    <a:p>
                      <a:pPr marL="0" algn="l" defTabSz="914400" rtl="0" eaLnBrk="1" latinLnBrk="0" hangingPunct="1"/>
                      <a:endParaRPr lang="en-GB" sz="1800" b="1" kern="1200" dirty="0">
                        <a:solidFill>
                          <a:schemeClr val="bg1"/>
                        </a:solidFill>
                        <a:latin typeface="+mn-lt"/>
                        <a:ea typeface="+mn-ea"/>
                        <a:cs typeface="+mn-cs"/>
                      </a:endParaRPr>
                    </a:p>
                    <a:p>
                      <a:pPr marL="0" algn="l" defTabSz="914400" rtl="0" eaLnBrk="1" latinLnBrk="0" hangingPunct="1"/>
                      <a:r>
                        <a:rPr lang="en-US" sz="1800" kern="1200" dirty="0">
                          <a:solidFill>
                            <a:schemeClr val="bg1"/>
                          </a:solidFill>
                          <a:latin typeface="+mn-lt"/>
                          <a:ea typeface="+mn-ea"/>
                          <a:cs typeface="+mn-cs"/>
                        </a:rPr>
                        <a:t>Director and Founder of Nistad, boasts 17 years of experience in regulatory compliance, audit and risk assessment within finance. </a:t>
                      </a:r>
                    </a:p>
                    <a:p>
                      <a:pPr marL="0" algn="l" defTabSz="914400" rtl="0" eaLnBrk="1" latinLnBrk="0" hangingPunct="1"/>
                      <a:endParaRPr lang="en-US" sz="1800" kern="1200" dirty="0">
                        <a:solidFill>
                          <a:schemeClr val="bg1"/>
                        </a:solidFill>
                        <a:latin typeface="+mn-lt"/>
                        <a:ea typeface="+mn-ea"/>
                        <a:cs typeface="+mn-cs"/>
                      </a:endParaRPr>
                    </a:p>
                    <a:p>
                      <a:pPr marL="0" algn="l" defTabSz="914400" rtl="0" eaLnBrk="1" latinLnBrk="0" hangingPunct="1"/>
                      <a:r>
                        <a:rPr lang="en-US" sz="1800" kern="1200" dirty="0">
                          <a:solidFill>
                            <a:schemeClr val="bg1"/>
                          </a:solidFill>
                          <a:latin typeface="+mn-lt"/>
                          <a:ea typeface="+mn-ea"/>
                          <a:cs typeface="+mn-cs"/>
                        </a:rPr>
                        <a:t>A skilled strategist, she excels in bridging commercial objectives with technical requirements and communicating across stakeholder groups. Ada offers valuable expertise across governance, asset management and financial services that are easily transferable to other business contexts.  </a:t>
                      </a:r>
                    </a:p>
                    <a:p>
                      <a:pPr marL="0" algn="l" defTabSz="914400" rtl="0" eaLnBrk="1" latinLnBrk="0" hangingPunct="1"/>
                      <a:endParaRPr lang="en-GB" sz="1800" b="1" kern="1200" dirty="0">
                        <a:solidFill>
                          <a:schemeClr val="bg1"/>
                        </a:solidFill>
                        <a:latin typeface="+mn-lt"/>
                        <a:ea typeface="+mn-ea"/>
                        <a:cs typeface="+mn-cs"/>
                      </a:endParaRPr>
                    </a:p>
                  </a:txBody>
                  <a:tcPr/>
                </a:tc>
                <a:extLst>
                  <a:ext uri="{0D108BD9-81ED-4DB2-BD59-A6C34878D82A}">
                    <a16:rowId xmlns:a16="http://schemas.microsoft.com/office/drawing/2014/main" val="301367844"/>
                  </a:ext>
                </a:extLst>
              </a:tr>
              <a:tr h="1790533">
                <a:tc>
                  <a:txBody>
                    <a:bodyPr/>
                    <a:lstStyle/>
                    <a:p>
                      <a:r>
                        <a:rPr lang="en-US" dirty="0">
                          <a:solidFill>
                            <a:schemeClr val="bg1"/>
                          </a:solidFill>
                        </a:rPr>
                        <a:t>`</a:t>
                      </a:r>
                      <a:endParaRPr lang="en-GB" dirty="0">
                        <a:solidFill>
                          <a:schemeClr val="bg1"/>
                        </a:solidFill>
                      </a:endParaRPr>
                    </a:p>
                  </a:txBody>
                  <a:tcPr/>
                </a:tc>
                <a:tc>
                  <a:txBody>
                    <a:bodyPr/>
                    <a:lstStyle/>
                    <a:p>
                      <a:endParaRPr lang="en-GB" sz="1800" dirty="0">
                        <a:solidFill>
                          <a:schemeClr val="bg1"/>
                        </a:solidFill>
                      </a:endParaRPr>
                    </a:p>
                  </a:txBody>
                  <a:tcPr/>
                </a:tc>
                <a:extLst>
                  <a:ext uri="{0D108BD9-81ED-4DB2-BD59-A6C34878D82A}">
                    <a16:rowId xmlns:a16="http://schemas.microsoft.com/office/drawing/2014/main" val="823460848"/>
                  </a:ext>
                </a:extLst>
              </a:tr>
            </a:tbl>
          </a:graphicData>
        </a:graphic>
      </p:graphicFrame>
      <p:pic>
        <p:nvPicPr>
          <p:cNvPr id="5" name="Picture 4" descr="A person wearing glasses and a blue shirt&#10;&#10;AI-generated content may be incorrect.">
            <a:extLst>
              <a:ext uri="{FF2B5EF4-FFF2-40B4-BE49-F238E27FC236}">
                <a16:creationId xmlns:a16="http://schemas.microsoft.com/office/drawing/2014/main" id="{02655F0E-4E9D-C6EA-02DA-A228EEAA35F6}"/>
              </a:ext>
            </a:extLst>
          </p:cNvPr>
          <p:cNvPicPr>
            <a:picLocks noChangeAspect="1"/>
          </p:cNvPicPr>
          <p:nvPr/>
        </p:nvPicPr>
        <p:blipFill>
          <a:blip r:embed="rId2"/>
          <a:stretch>
            <a:fillRect/>
          </a:stretch>
        </p:blipFill>
        <p:spPr>
          <a:xfrm>
            <a:off x="463626" y="1828529"/>
            <a:ext cx="1708923" cy="1708923"/>
          </a:xfrm>
          <a:prstGeom prst="rect">
            <a:avLst/>
          </a:prstGeom>
        </p:spPr>
      </p:pic>
    </p:spTree>
    <p:extLst>
      <p:ext uri="{BB962C8B-B14F-4D97-AF65-F5344CB8AC3E}">
        <p14:creationId xmlns:p14="http://schemas.microsoft.com/office/powerpoint/2010/main" val="1557362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440B-718D-A40A-2389-04E7D5E1A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079F1-E8B7-47E0-BF19-657C40155173}"/>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D9E1AB72-1594-C2ED-9A12-29F4E0869296}"/>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unlocking new ways to design, distribute, and manage investment products</a:t>
            </a:r>
          </a:p>
          <a:p>
            <a:pPr marL="0" indent="0">
              <a:buNone/>
            </a:pPr>
            <a:endParaRPr lang="en-US" sz="2400" dirty="0">
              <a:solidFill>
                <a:schemeClr val="bg1"/>
              </a:solidFill>
            </a:endParaRPr>
          </a:p>
        </p:txBody>
      </p:sp>
    </p:spTree>
    <p:extLst>
      <p:ext uri="{BB962C8B-B14F-4D97-AF65-F5344CB8AC3E}">
        <p14:creationId xmlns:p14="http://schemas.microsoft.com/office/powerpoint/2010/main" val="2313616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81DE9-44C0-6565-7E8E-42B5BB8C5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89C25-E223-3117-5257-1C3B6913D05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131FB750-C35C-0EA1-8F36-02B27036D5B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Tokenisation is unlocking new ways to design, distribute, and manage investment products</a:t>
            </a:r>
          </a:p>
          <a:p>
            <a:pPr marL="0" indent="0">
              <a:buNone/>
            </a:pPr>
            <a:endParaRPr lang="en-US" sz="2400" dirty="0">
              <a:solidFill>
                <a:schemeClr val="bg1"/>
              </a:solidFill>
            </a:endParaRPr>
          </a:p>
          <a:p>
            <a:pPr marL="0" indent="0">
              <a:buNone/>
            </a:pPr>
            <a:r>
              <a:rPr lang="en-US" sz="2400" dirty="0">
                <a:solidFill>
                  <a:schemeClr val="bg1"/>
                </a:solidFill>
              </a:rPr>
              <a:t>The UK’s deep capital markets, strong regulatory framework, and fintech leadership position it well to </a:t>
            </a:r>
            <a:r>
              <a:rPr lang="en-US" sz="2400" dirty="0" err="1">
                <a:solidFill>
                  <a:schemeClr val="bg1"/>
                </a:solidFill>
              </a:rPr>
              <a:t>capitalise</a:t>
            </a:r>
            <a:r>
              <a:rPr lang="en-US" sz="2400" dirty="0">
                <a:solidFill>
                  <a:schemeClr val="bg1"/>
                </a:solidFill>
              </a:rPr>
              <a:t> on this transformation.</a:t>
            </a:r>
          </a:p>
        </p:txBody>
      </p:sp>
    </p:spTree>
    <p:extLst>
      <p:ext uri="{BB962C8B-B14F-4D97-AF65-F5344CB8AC3E}">
        <p14:creationId xmlns:p14="http://schemas.microsoft.com/office/powerpoint/2010/main" val="4083330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8842C-FA95-3258-F9DF-FD5B4242C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9CA2A-3A35-A7BC-2CB9-A2CBA2F5F93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0235AEE2-37FF-510D-2A32-484B8A13C1A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272851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3B578-A70E-FB00-F15A-7AE2F6D64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3A161-5500-D134-DD33-4B7D9050C86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D04EE67B-F0E9-CF35-34FA-775B3D4CA4CA}"/>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What is the impact to traditional products:</a:t>
            </a:r>
          </a:p>
        </p:txBody>
      </p:sp>
    </p:spTree>
    <p:extLst>
      <p:ext uri="{BB962C8B-B14F-4D97-AF65-F5344CB8AC3E}">
        <p14:creationId xmlns:p14="http://schemas.microsoft.com/office/powerpoint/2010/main" val="794871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A2DA3-2C0C-795D-2396-1BCE83E7C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1D2D4-4057-C1B0-3787-21EFD52A1328}"/>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84C669D3-E520-7643-9723-92322411102C}"/>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What is the impact to traditional products:</a:t>
            </a:r>
          </a:p>
          <a:p>
            <a:r>
              <a:rPr lang="en-US" sz="2400" dirty="0" err="1">
                <a:solidFill>
                  <a:schemeClr val="bg1"/>
                </a:solidFill>
              </a:rPr>
              <a:t>Tokenised</a:t>
            </a:r>
            <a:r>
              <a:rPr lang="en-US" sz="2400" dirty="0">
                <a:solidFill>
                  <a:schemeClr val="bg1"/>
                </a:solidFill>
              </a:rPr>
              <a:t> funds – Asset managers can issue fund shares as digital tokens, allowing instant settlement, lower costs, and fractional investment access.</a:t>
            </a:r>
          </a:p>
        </p:txBody>
      </p:sp>
    </p:spTree>
    <p:extLst>
      <p:ext uri="{BB962C8B-B14F-4D97-AF65-F5344CB8AC3E}">
        <p14:creationId xmlns:p14="http://schemas.microsoft.com/office/powerpoint/2010/main" val="1589272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ECD2-728E-783F-44FD-1B580842B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52521-DDA4-1E50-091E-B91495939C0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4F648673-03E8-6B67-00A4-02CC9228EC74}"/>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What is the impact to traditional products:</a:t>
            </a:r>
          </a:p>
          <a:p>
            <a:r>
              <a:rPr lang="en-US" sz="2400" dirty="0" err="1">
                <a:solidFill>
                  <a:schemeClr val="bg1"/>
                </a:solidFill>
              </a:rPr>
              <a:t>Tokenised</a:t>
            </a:r>
            <a:r>
              <a:rPr lang="en-US" sz="2400" dirty="0">
                <a:solidFill>
                  <a:schemeClr val="bg1"/>
                </a:solidFill>
              </a:rPr>
              <a:t> funds – Asset managers can issue fund shares as digital tokens, allowing instant settlement, lower costs, and fractional investment access.</a:t>
            </a:r>
          </a:p>
          <a:p>
            <a:r>
              <a:rPr lang="en-US" sz="2400" dirty="0" err="1">
                <a:solidFill>
                  <a:schemeClr val="bg1"/>
                </a:solidFill>
              </a:rPr>
              <a:t>Tokenised</a:t>
            </a:r>
            <a:r>
              <a:rPr lang="en-US" sz="2400" dirty="0">
                <a:solidFill>
                  <a:schemeClr val="bg1"/>
                </a:solidFill>
              </a:rPr>
              <a:t> bonds and money market instruments – Enable real-time issuance and trading with improved transparency and reduced intermediaries.</a:t>
            </a:r>
          </a:p>
        </p:txBody>
      </p:sp>
    </p:spTree>
    <p:extLst>
      <p:ext uri="{BB962C8B-B14F-4D97-AF65-F5344CB8AC3E}">
        <p14:creationId xmlns:p14="http://schemas.microsoft.com/office/powerpoint/2010/main" val="2517664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73E87-B1ED-1181-15DE-F73AAEA87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5625C-A8A9-0136-D275-884B50B418C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AF4641B-61AA-43B9-6C03-AD9C7CBF0F0A}"/>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What is the impact to traditional products:</a:t>
            </a:r>
          </a:p>
          <a:p>
            <a:r>
              <a:rPr lang="en-US" sz="2400" dirty="0" err="1">
                <a:solidFill>
                  <a:schemeClr val="bg1"/>
                </a:solidFill>
              </a:rPr>
              <a:t>Tokenised</a:t>
            </a:r>
            <a:r>
              <a:rPr lang="en-US" sz="2400" dirty="0">
                <a:solidFill>
                  <a:schemeClr val="bg1"/>
                </a:solidFill>
              </a:rPr>
              <a:t> funds – Asset managers can issue fund shares as digital tokens, allowing instant settlement, lower costs, and fractional investment access.</a:t>
            </a:r>
          </a:p>
          <a:p>
            <a:r>
              <a:rPr lang="en-US" sz="2400" dirty="0" err="1">
                <a:solidFill>
                  <a:schemeClr val="bg1"/>
                </a:solidFill>
              </a:rPr>
              <a:t>Tokenised</a:t>
            </a:r>
            <a:r>
              <a:rPr lang="en-US" sz="2400" dirty="0">
                <a:solidFill>
                  <a:schemeClr val="bg1"/>
                </a:solidFill>
              </a:rPr>
              <a:t> bonds and money market instruments – Enable real-time issuance and trading with improved transparency and reduced intermediaries.</a:t>
            </a:r>
          </a:p>
          <a:p>
            <a:r>
              <a:rPr lang="en-US" sz="2400" dirty="0">
                <a:solidFill>
                  <a:schemeClr val="bg1"/>
                </a:solidFill>
              </a:rPr>
              <a:t>Private market access – Traditionally illiquid assets such as private equity, real estate, or infrastructure can be </a:t>
            </a:r>
            <a:r>
              <a:rPr lang="en-US" sz="2400" dirty="0" err="1">
                <a:solidFill>
                  <a:schemeClr val="bg1"/>
                </a:solidFill>
              </a:rPr>
              <a:t>fractionalised</a:t>
            </a:r>
            <a:r>
              <a:rPr lang="en-US" sz="2400" dirty="0">
                <a:solidFill>
                  <a:schemeClr val="bg1"/>
                </a:solidFill>
              </a:rPr>
              <a:t>, opening new opportunities for retail and institutional investors alike.</a:t>
            </a:r>
          </a:p>
        </p:txBody>
      </p:sp>
    </p:spTree>
    <p:extLst>
      <p:ext uri="{BB962C8B-B14F-4D97-AF65-F5344CB8AC3E}">
        <p14:creationId xmlns:p14="http://schemas.microsoft.com/office/powerpoint/2010/main" val="2307456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8E0A7-B5EE-E16D-C063-03AEAEB88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8DD7A-1925-051C-C9FC-E5EA915E3E8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21B23177-B4B8-7F80-E09A-B4BF18685378}"/>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What is the impact to traditional products:</a:t>
            </a:r>
          </a:p>
          <a:p>
            <a:r>
              <a:rPr lang="en-US" sz="2400" dirty="0" err="1">
                <a:solidFill>
                  <a:schemeClr val="bg1"/>
                </a:solidFill>
              </a:rPr>
              <a:t>Tokenised</a:t>
            </a:r>
            <a:r>
              <a:rPr lang="en-US" sz="2400" dirty="0">
                <a:solidFill>
                  <a:schemeClr val="bg1"/>
                </a:solidFill>
              </a:rPr>
              <a:t> funds – Asset managers can issue fund shares as digital tokens, allowing instant settlement, lower costs, and fractional investment access.</a:t>
            </a:r>
          </a:p>
          <a:p>
            <a:r>
              <a:rPr lang="en-US" sz="2400" dirty="0" err="1">
                <a:solidFill>
                  <a:schemeClr val="bg1"/>
                </a:solidFill>
              </a:rPr>
              <a:t>Tokenised</a:t>
            </a:r>
            <a:r>
              <a:rPr lang="en-US" sz="2400" dirty="0">
                <a:solidFill>
                  <a:schemeClr val="bg1"/>
                </a:solidFill>
              </a:rPr>
              <a:t> bonds and money market instruments – Enable real-time issuance and trading with improved transparency and reduced intermediaries.</a:t>
            </a:r>
          </a:p>
          <a:p>
            <a:r>
              <a:rPr lang="en-US" sz="2400" dirty="0">
                <a:solidFill>
                  <a:schemeClr val="bg1"/>
                </a:solidFill>
              </a:rPr>
              <a:t>Private market access – Traditionally illiquid assets such as private equity, real estate, or infrastructure can be </a:t>
            </a:r>
            <a:r>
              <a:rPr lang="en-US" sz="2400" dirty="0" err="1">
                <a:solidFill>
                  <a:schemeClr val="bg1"/>
                </a:solidFill>
              </a:rPr>
              <a:t>fractionalised</a:t>
            </a:r>
            <a:r>
              <a:rPr lang="en-US" sz="2400" dirty="0">
                <a:solidFill>
                  <a:schemeClr val="bg1"/>
                </a:solidFill>
              </a:rPr>
              <a:t>, opening new opportunities for retail and institutional investors alike.</a:t>
            </a:r>
          </a:p>
          <a:p>
            <a:r>
              <a:rPr lang="en-US" sz="2400" dirty="0">
                <a:solidFill>
                  <a:schemeClr val="bg1"/>
                </a:solidFill>
              </a:rPr>
              <a:t>Digital structured products – Smart contracts can automate coupon payments, risk management, and redemption processes.</a:t>
            </a:r>
          </a:p>
        </p:txBody>
      </p:sp>
    </p:spTree>
    <p:extLst>
      <p:ext uri="{BB962C8B-B14F-4D97-AF65-F5344CB8AC3E}">
        <p14:creationId xmlns:p14="http://schemas.microsoft.com/office/powerpoint/2010/main" val="9749406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3B6BC-AEAA-81F6-7B32-40337944C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A5A62-D59C-E5B4-DC22-34E261EEFD27}"/>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B263B17F-7CDE-21E6-F140-F3CAC3F9DD4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554817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664F9-692D-4B30-30CC-458D1FCD7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9F212-F36C-1196-B818-0ED95C8E08C2}"/>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88D35F23-711D-53FF-3AA4-D88EF842CBD0}"/>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Benefits to the UK Investment Ecosystem</a:t>
            </a:r>
          </a:p>
        </p:txBody>
      </p:sp>
    </p:spTree>
    <p:extLst>
      <p:ext uri="{BB962C8B-B14F-4D97-AF65-F5344CB8AC3E}">
        <p14:creationId xmlns:p14="http://schemas.microsoft.com/office/powerpoint/2010/main" val="8335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C4C2-22B3-26A8-8AA7-1A24EE5BAF7A}"/>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ABOUT THE SPEAKERS</a:t>
            </a:r>
            <a:endParaRPr lang="en-GB" dirty="0">
              <a:solidFill>
                <a:schemeClr val="bg1"/>
              </a:solidFill>
              <a:latin typeface="DM Sans" pitchFamily="2" charset="0"/>
            </a:endParaRPr>
          </a:p>
        </p:txBody>
      </p:sp>
      <p:graphicFrame>
        <p:nvGraphicFramePr>
          <p:cNvPr id="4" name="Table 3">
            <a:extLst>
              <a:ext uri="{FF2B5EF4-FFF2-40B4-BE49-F238E27FC236}">
                <a16:creationId xmlns:a16="http://schemas.microsoft.com/office/drawing/2014/main" id="{8249BA32-66FE-61A9-195B-E8E0E11F0CE1}"/>
              </a:ext>
            </a:extLst>
          </p:cNvPr>
          <p:cNvGraphicFramePr>
            <a:graphicFrameLocks noGrp="1"/>
          </p:cNvGraphicFramePr>
          <p:nvPr>
            <p:extLst>
              <p:ext uri="{D42A27DB-BD31-4B8C-83A1-F6EECF244321}">
                <p14:modId xmlns:p14="http://schemas.microsoft.com/office/powerpoint/2010/main" val="2669397482"/>
              </p:ext>
            </p:extLst>
          </p:nvPr>
        </p:nvGraphicFramePr>
        <p:xfrm>
          <a:off x="320406" y="1626547"/>
          <a:ext cx="11599845" cy="4350853"/>
        </p:xfrm>
        <a:graphic>
          <a:graphicData uri="http://schemas.openxmlformats.org/drawingml/2006/table">
            <a:tbl>
              <a:tblPr firstRow="1" bandRow="1">
                <a:tableStyleId>{2D5ABB26-0587-4C30-8999-92F81FD0307C}</a:tableStyleId>
              </a:tblPr>
              <a:tblGrid>
                <a:gridCol w="2113286">
                  <a:extLst>
                    <a:ext uri="{9D8B030D-6E8A-4147-A177-3AD203B41FA5}">
                      <a16:colId xmlns:a16="http://schemas.microsoft.com/office/drawing/2014/main" val="3156927011"/>
                    </a:ext>
                  </a:extLst>
                </a:gridCol>
                <a:gridCol w="9486559">
                  <a:extLst>
                    <a:ext uri="{9D8B030D-6E8A-4147-A177-3AD203B41FA5}">
                      <a16:colId xmlns:a16="http://schemas.microsoft.com/office/drawing/2014/main" val="2187901199"/>
                    </a:ext>
                  </a:extLst>
                </a:gridCol>
              </a:tblGrid>
              <a:tr h="1157665">
                <a:tc>
                  <a:txBody>
                    <a:bodyPr/>
                    <a:lstStyle/>
                    <a:p>
                      <a:pPr marL="0" algn="l" defTabSz="914400" rtl="0" eaLnBrk="1" latinLnBrk="0" hangingPunct="1"/>
                      <a:endParaRPr lang="en-GB" sz="1800" b="1" kern="1200" dirty="0">
                        <a:solidFill>
                          <a:schemeClr val="bg1"/>
                        </a:solidFill>
                        <a:latin typeface="+mn-lt"/>
                        <a:ea typeface="+mn-ea"/>
                        <a:cs typeface="+mn-cs"/>
                      </a:endParaRPr>
                    </a:p>
                  </a:txBody>
                  <a:tcPr/>
                </a:tc>
                <a:tc>
                  <a:txBody>
                    <a:bodyPr/>
                    <a:lstStyle/>
                    <a:p>
                      <a:pPr marL="0" algn="l" defTabSz="914400" rtl="0" eaLnBrk="1" latinLnBrk="0" hangingPunct="1"/>
                      <a:r>
                        <a:rPr lang="en-GB" sz="1800" b="1" kern="1200" dirty="0">
                          <a:solidFill>
                            <a:schemeClr val="bg1"/>
                          </a:solidFill>
                          <a:latin typeface="+mn-lt"/>
                          <a:ea typeface="+mn-ea"/>
                          <a:cs typeface="+mn-cs"/>
                        </a:rPr>
                        <a:t>Ada </a:t>
                      </a:r>
                      <a:r>
                        <a:rPr lang="en-GB" sz="1800" b="1" kern="1200" dirty="0" err="1">
                          <a:solidFill>
                            <a:schemeClr val="bg1"/>
                          </a:solidFill>
                          <a:latin typeface="+mn-lt"/>
                          <a:ea typeface="+mn-ea"/>
                          <a:cs typeface="+mn-cs"/>
                        </a:rPr>
                        <a:t>Jabaru</a:t>
                      </a:r>
                      <a:endParaRPr lang="en-GB" sz="1800" b="1" kern="1200" dirty="0">
                        <a:solidFill>
                          <a:schemeClr val="bg1"/>
                        </a:solidFill>
                        <a:latin typeface="+mn-lt"/>
                        <a:ea typeface="+mn-ea"/>
                        <a:cs typeface="+mn-cs"/>
                      </a:endParaRPr>
                    </a:p>
                    <a:p>
                      <a:pPr marL="0" algn="l" defTabSz="914400" rtl="0" eaLnBrk="1" latinLnBrk="0" hangingPunct="1"/>
                      <a:endParaRPr lang="en-GB" sz="1800" b="1" kern="1200" dirty="0">
                        <a:solidFill>
                          <a:schemeClr val="bg1"/>
                        </a:solidFill>
                        <a:latin typeface="+mn-lt"/>
                        <a:ea typeface="+mn-ea"/>
                        <a:cs typeface="+mn-cs"/>
                      </a:endParaRPr>
                    </a:p>
                    <a:p>
                      <a:pPr marL="0" algn="l" defTabSz="914400" rtl="0" eaLnBrk="1" latinLnBrk="0" hangingPunct="1"/>
                      <a:r>
                        <a:rPr lang="en-US" sz="1800" kern="1200" dirty="0">
                          <a:solidFill>
                            <a:schemeClr val="bg1"/>
                          </a:solidFill>
                          <a:latin typeface="+mn-lt"/>
                          <a:ea typeface="+mn-ea"/>
                          <a:cs typeface="+mn-cs"/>
                        </a:rPr>
                        <a:t>Director and Founder of Nistad, boasts 17 years of experience in regulatory compliance, audit and risk assessment within finance. </a:t>
                      </a:r>
                    </a:p>
                    <a:p>
                      <a:pPr marL="0" algn="l" defTabSz="914400" rtl="0" eaLnBrk="1" latinLnBrk="0" hangingPunct="1"/>
                      <a:endParaRPr lang="en-US" sz="1800" kern="1200" dirty="0">
                        <a:solidFill>
                          <a:schemeClr val="bg1"/>
                        </a:solidFill>
                        <a:latin typeface="+mn-lt"/>
                        <a:ea typeface="+mn-ea"/>
                        <a:cs typeface="+mn-cs"/>
                      </a:endParaRPr>
                    </a:p>
                    <a:p>
                      <a:pPr marL="0" algn="l" defTabSz="914400" rtl="0" eaLnBrk="1" latinLnBrk="0" hangingPunct="1"/>
                      <a:r>
                        <a:rPr lang="en-US" sz="1800" kern="1200" dirty="0">
                          <a:solidFill>
                            <a:schemeClr val="bg1"/>
                          </a:solidFill>
                          <a:latin typeface="+mn-lt"/>
                          <a:ea typeface="+mn-ea"/>
                          <a:cs typeface="+mn-cs"/>
                        </a:rPr>
                        <a:t>A skilled strategist, she excels in bridging commercial objectives with technical requirements and communicating across stakeholder groups. Ada offers valuable expertise across governance, asset management and financial services that are easily transferable to other business contexts.  </a:t>
                      </a:r>
                    </a:p>
                    <a:p>
                      <a:pPr marL="0" algn="l" defTabSz="914400" rtl="0" eaLnBrk="1" latinLnBrk="0" hangingPunct="1"/>
                      <a:endParaRPr lang="en-GB" sz="1800" b="1" kern="1200" dirty="0">
                        <a:solidFill>
                          <a:schemeClr val="bg1"/>
                        </a:solidFill>
                        <a:latin typeface="+mn-lt"/>
                        <a:ea typeface="+mn-ea"/>
                        <a:cs typeface="+mn-cs"/>
                      </a:endParaRPr>
                    </a:p>
                  </a:txBody>
                  <a:tcPr/>
                </a:tc>
                <a:extLst>
                  <a:ext uri="{0D108BD9-81ED-4DB2-BD59-A6C34878D82A}">
                    <a16:rowId xmlns:a16="http://schemas.microsoft.com/office/drawing/2014/main" val="301367844"/>
                  </a:ext>
                </a:extLst>
              </a:tr>
              <a:tr h="1790533">
                <a:tc>
                  <a:txBody>
                    <a:bodyPr/>
                    <a:lstStyle/>
                    <a:p>
                      <a:r>
                        <a:rPr lang="en-US" dirty="0">
                          <a:solidFill>
                            <a:schemeClr val="bg1"/>
                          </a:solidFill>
                        </a:rPr>
                        <a:t>`</a:t>
                      </a:r>
                      <a:endParaRPr lang="en-GB" dirty="0">
                        <a:solidFill>
                          <a:schemeClr val="bg1"/>
                        </a:solidFill>
                      </a:endParaRPr>
                    </a:p>
                  </a:txBody>
                  <a:tcPr/>
                </a:tc>
                <a:tc>
                  <a:txBody>
                    <a:bodyPr/>
                    <a:lstStyle/>
                    <a:p>
                      <a:r>
                        <a:rPr lang="en-US" sz="1800" b="1" dirty="0">
                          <a:solidFill>
                            <a:schemeClr val="bg1"/>
                          </a:solidFill>
                        </a:rPr>
                        <a:t>Paul Taylor</a:t>
                      </a:r>
                    </a:p>
                    <a:p>
                      <a:endParaRPr lang="en-US" sz="1800" dirty="0">
                        <a:solidFill>
                          <a:schemeClr val="bg1"/>
                        </a:solidFill>
                      </a:endParaRPr>
                    </a:p>
                    <a:p>
                      <a:r>
                        <a:rPr lang="en-US" sz="1800" dirty="0">
                          <a:solidFill>
                            <a:schemeClr val="bg1"/>
                          </a:solidFill>
                        </a:rPr>
                        <a:t>Senior advisor, Chair and Non-Executive Director with over 35 years of cross-sector experience in financial services, technology, education, and the third sector.    A published author, speaker and Open University Associate Lecturer in Technology Management</a:t>
                      </a:r>
                      <a:endParaRPr lang="en-GB" sz="1800" dirty="0">
                        <a:solidFill>
                          <a:schemeClr val="bg1"/>
                        </a:solidFill>
                      </a:endParaRPr>
                    </a:p>
                  </a:txBody>
                  <a:tcPr/>
                </a:tc>
                <a:extLst>
                  <a:ext uri="{0D108BD9-81ED-4DB2-BD59-A6C34878D82A}">
                    <a16:rowId xmlns:a16="http://schemas.microsoft.com/office/drawing/2014/main" val="823460848"/>
                  </a:ext>
                </a:extLst>
              </a:tr>
            </a:tbl>
          </a:graphicData>
        </a:graphic>
      </p:graphicFrame>
      <p:pic>
        <p:nvPicPr>
          <p:cNvPr id="6" name="Picture 5">
            <a:extLst>
              <a:ext uri="{FF2B5EF4-FFF2-40B4-BE49-F238E27FC236}">
                <a16:creationId xmlns:a16="http://schemas.microsoft.com/office/drawing/2014/main" id="{50B46C31-B3A2-0C78-4F5C-1BC69C83A47A}"/>
              </a:ext>
            </a:extLst>
          </p:cNvPr>
          <p:cNvPicPr>
            <a:picLocks noChangeAspect="1"/>
          </p:cNvPicPr>
          <p:nvPr/>
        </p:nvPicPr>
        <p:blipFill>
          <a:blip r:embed="rId2"/>
          <a:stretch>
            <a:fillRect/>
          </a:stretch>
        </p:blipFill>
        <p:spPr>
          <a:xfrm>
            <a:off x="629533" y="4279324"/>
            <a:ext cx="1377107" cy="1900058"/>
          </a:xfrm>
          <a:prstGeom prst="rect">
            <a:avLst/>
          </a:prstGeom>
        </p:spPr>
      </p:pic>
      <p:pic>
        <p:nvPicPr>
          <p:cNvPr id="5" name="Picture 4" descr="A person wearing glasses and a blue shirt&#10;&#10;AI-generated content may be incorrect.">
            <a:extLst>
              <a:ext uri="{FF2B5EF4-FFF2-40B4-BE49-F238E27FC236}">
                <a16:creationId xmlns:a16="http://schemas.microsoft.com/office/drawing/2014/main" id="{D685248F-B937-0773-7D17-39B8A7520C29}"/>
              </a:ext>
            </a:extLst>
          </p:cNvPr>
          <p:cNvPicPr>
            <a:picLocks noChangeAspect="1"/>
          </p:cNvPicPr>
          <p:nvPr/>
        </p:nvPicPr>
        <p:blipFill>
          <a:blip r:embed="rId3"/>
          <a:stretch>
            <a:fillRect/>
          </a:stretch>
        </p:blipFill>
        <p:spPr>
          <a:xfrm>
            <a:off x="463626" y="1828529"/>
            <a:ext cx="1708923" cy="1708923"/>
          </a:xfrm>
          <a:prstGeom prst="rect">
            <a:avLst/>
          </a:prstGeom>
        </p:spPr>
      </p:pic>
    </p:spTree>
    <p:extLst>
      <p:ext uri="{BB962C8B-B14F-4D97-AF65-F5344CB8AC3E}">
        <p14:creationId xmlns:p14="http://schemas.microsoft.com/office/powerpoint/2010/main" val="4261439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3085-6411-809E-D7F3-FC6AB7D7B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2F925-9374-8C41-B838-AC73F25CF92F}"/>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8A2CA392-0F41-0BCB-DC9A-04B2D61F03C3}"/>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Benefits to the UK Investment Ecosystem</a:t>
            </a:r>
          </a:p>
          <a:p>
            <a:r>
              <a:rPr lang="en-US" sz="2400" dirty="0">
                <a:solidFill>
                  <a:schemeClr val="bg1"/>
                </a:solidFill>
              </a:rPr>
              <a:t>Increased liquidity for assets that were historically hard to trade.</a:t>
            </a:r>
          </a:p>
        </p:txBody>
      </p:sp>
    </p:spTree>
    <p:extLst>
      <p:ext uri="{BB962C8B-B14F-4D97-AF65-F5344CB8AC3E}">
        <p14:creationId xmlns:p14="http://schemas.microsoft.com/office/powerpoint/2010/main" val="4152082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ACFBC-C43B-F78F-6FB9-A1451F7FD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8564A-4D49-67BE-D2F0-A1BDEF0A1CAF}"/>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9E6449FF-37AC-1561-56AE-8FF18A1D5426}"/>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Benefits to the UK Investment Ecosystem</a:t>
            </a:r>
          </a:p>
          <a:p>
            <a:r>
              <a:rPr lang="en-US" sz="2400" dirty="0">
                <a:solidFill>
                  <a:schemeClr val="bg1"/>
                </a:solidFill>
              </a:rPr>
              <a:t>Increased liquidity for assets that were historically hard to trade.</a:t>
            </a:r>
          </a:p>
          <a:p>
            <a:r>
              <a:rPr lang="en-US" sz="2400" dirty="0">
                <a:solidFill>
                  <a:schemeClr val="bg1"/>
                </a:solidFill>
              </a:rPr>
              <a:t>Reduced friction and settlement risk through blockchain-based clearing and recordkeeping.</a:t>
            </a:r>
          </a:p>
        </p:txBody>
      </p:sp>
    </p:spTree>
    <p:extLst>
      <p:ext uri="{BB962C8B-B14F-4D97-AF65-F5344CB8AC3E}">
        <p14:creationId xmlns:p14="http://schemas.microsoft.com/office/powerpoint/2010/main" val="1306119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847F6-DFBD-A1F2-CFE1-BE5E4990A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D0608-3CFD-84C9-796A-AAAA0670848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9B86941-F97E-B31D-363E-087E8E2155A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Benefits to the UK Investment Ecosystem</a:t>
            </a:r>
          </a:p>
          <a:p>
            <a:r>
              <a:rPr lang="en-US" sz="2400" dirty="0">
                <a:solidFill>
                  <a:schemeClr val="bg1"/>
                </a:solidFill>
              </a:rPr>
              <a:t>Increased liquidity for assets that were historically hard to trade.</a:t>
            </a:r>
          </a:p>
          <a:p>
            <a:r>
              <a:rPr lang="en-US" sz="2400" dirty="0">
                <a:solidFill>
                  <a:schemeClr val="bg1"/>
                </a:solidFill>
              </a:rPr>
              <a:t>Reduced friction and settlement risk through blockchain-based clearing and recordkeeping.</a:t>
            </a:r>
          </a:p>
          <a:p>
            <a:r>
              <a:rPr lang="en-US" sz="2400" dirty="0">
                <a:solidFill>
                  <a:schemeClr val="bg1"/>
                </a:solidFill>
              </a:rPr>
              <a:t>Improved investor access and inclusivity — retail investors can own fractional shares of high-value assets.</a:t>
            </a:r>
          </a:p>
        </p:txBody>
      </p:sp>
    </p:spTree>
    <p:extLst>
      <p:ext uri="{BB962C8B-B14F-4D97-AF65-F5344CB8AC3E}">
        <p14:creationId xmlns:p14="http://schemas.microsoft.com/office/powerpoint/2010/main" val="1624760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3D91C-6F02-A318-7A5C-D90DA72668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EAA09-08DA-A120-9842-B574C59DA8A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264E801-3EE5-7F94-5BE8-9D41C898D55A}"/>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Benefits to the UK Investment Ecosystem</a:t>
            </a:r>
          </a:p>
          <a:p>
            <a:r>
              <a:rPr lang="en-US" sz="2400" dirty="0">
                <a:solidFill>
                  <a:schemeClr val="bg1"/>
                </a:solidFill>
              </a:rPr>
              <a:t>Increased liquidity for assets that were historically hard to trade.</a:t>
            </a:r>
          </a:p>
          <a:p>
            <a:r>
              <a:rPr lang="en-US" sz="2400" dirty="0">
                <a:solidFill>
                  <a:schemeClr val="bg1"/>
                </a:solidFill>
              </a:rPr>
              <a:t>Reduced friction and settlement risk through blockchain-based clearing and recordkeeping.</a:t>
            </a:r>
          </a:p>
          <a:p>
            <a:r>
              <a:rPr lang="en-US" sz="2400" dirty="0">
                <a:solidFill>
                  <a:schemeClr val="bg1"/>
                </a:solidFill>
              </a:rPr>
              <a:t>Improved investor access and inclusivity — retail investors can own fractional shares of high-value assets.</a:t>
            </a:r>
          </a:p>
          <a:p>
            <a:r>
              <a:rPr lang="en-US" sz="2400" dirty="0">
                <a:solidFill>
                  <a:schemeClr val="bg1"/>
                </a:solidFill>
              </a:rPr>
              <a:t>Enhanced transparency and data integrity, supporting stronger governance and compliance.</a:t>
            </a:r>
          </a:p>
        </p:txBody>
      </p:sp>
    </p:spTree>
    <p:extLst>
      <p:ext uri="{BB962C8B-B14F-4D97-AF65-F5344CB8AC3E}">
        <p14:creationId xmlns:p14="http://schemas.microsoft.com/office/powerpoint/2010/main" val="2297868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6930-C29D-EE77-334C-FA4B9F293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AEADF-B233-5DEB-3A29-99BC967EBA3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1EEEFCD2-DB9B-8668-E6BA-DE2F596B2CA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Benefits to the UK Investment Ecosystem</a:t>
            </a:r>
          </a:p>
          <a:p>
            <a:r>
              <a:rPr lang="en-US" sz="2400" dirty="0">
                <a:solidFill>
                  <a:schemeClr val="bg1"/>
                </a:solidFill>
              </a:rPr>
              <a:t>Increased liquidity for assets that were historically hard to trade.</a:t>
            </a:r>
          </a:p>
          <a:p>
            <a:r>
              <a:rPr lang="en-US" sz="2400" dirty="0">
                <a:solidFill>
                  <a:schemeClr val="bg1"/>
                </a:solidFill>
              </a:rPr>
              <a:t>Reduced friction and settlement risk through blockchain-based clearing and recordkeeping.</a:t>
            </a:r>
          </a:p>
          <a:p>
            <a:r>
              <a:rPr lang="en-US" sz="2400" dirty="0">
                <a:solidFill>
                  <a:schemeClr val="bg1"/>
                </a:solidFill>
              </a:rPr>
              <a:t>Improved investor access and inclusivity — retail investors can own fractional shares of high-value assets.</a:t>
            </a:r>
          </a:p>
          <a:p>
            <a:r>
              <a:rPr lang="en-US" sz="2400" dirty="0">
                <a:solidFill>
                  <a:schemeClr val="bg1"/>
                </a:solidFill>
              </a:rPr>
              <a:t>Enhanced transparency and data integrity, supporting stronger governance and compliance.</a:t>
            </a:r>
          </a:p>
          <a:p>
            <a:r>
              <a:rPr lang="en-US" sz="2400" dirty="0">
                <a:solidFill>
                  <a:schemeClr val="bg1"/>
                </a:solidFill>
              </a:rPr>
              <a:t>Operational efficiency — automation through smart contracts reduces back-office costs and reconciliation errors.</a:t>
            </a:r>
          </a:p>
        </p:txBody>
      </p:sp>
    </p:spTree>
    <p:extLst>
      <p:ext uri="{BB962C8B-B14F-4D97-AF65-F5344CB8AC3E}">
        <p14:creationId xmlns:p14="http://schemas.microsoft.com/office/powerpoint/2010/main" val="11887975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2257A-0A8A-3AC7-B99C-56D4CE5EA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17B0B-8923-D0B5-8FB3-B3242296A93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1827B4EE-3D5D-7364-1F7C-79544687281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62724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156C8-09D2-06BE-68BA-E6EADBE89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70494-E826-D90C-AFE5-2E5E51DEAAE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DF303B64-6640-1213-3A67-CFAD37C64C9F}"/>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Institutional and Market Momentum</a:t>
            </a:r>
          </a:p>
        </p:txBody>
      </p:sp>
    </p:spTree>
    <p:extLst>
      <p:ext uri="{BB962C8B-B14F-4D97-AF65-F5344CB8AC3E}">
        <p14:creationId xmlns:p14="http://schemas.microsoft.com/office/powerpoint/2010/main" val="3760076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1AE0-DF8A-807C-3E00-C9957F143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0DAE1-657C-C04A-ED5E-0193D39BD83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F711954-7793-B981-FD6C-3269DB52EC66}"/>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Institutional and Market Momentum</a:t>
            </a:r>
          </a:p>
          <a:p>
            <a:r>
              <a:rPr lang="en-US" sz="2400" dirty="0">
                <a:solidFill>
                  <a:schemeClr val="bg1"/>
                </a:solidFill>
              </a:rPr>
              <a:t>Major UK institutions (e.g. global asset managers and banks) are piloting </a:t>
            </a:r>
            <a:r>
              <a:rPr lang="en-US" sz="2400" dirty="0" err="1">
                <a:solidFill>
                  <a:schemeClr val="bg1"/>
                </a:solidFill>
              </a:rPr>
              <a:t>tokenised</a:t>
            </a:r>
            <a:r>
              <a:rPr lang="en-US" sz="2400" dirty="0">
                <a:solidFill>
                  <a:schemeClr val="bg1"/>
                </a:solidFill>
              </a:rPr>
              <a:t> bond issuances, fund units, and repo transactions.</a:t>
            </a:r>
          </a:p>
        </p:txBody>
      </p:sp>
    </p:spTree>
    <p:extLst>
      <p:ext uri="{BB962C8B-B14F-4D97-AF65-F5344CB8AC3E}">
        <p14:creationId xmlns:p14="http://schemas.microsoft.com/office/powerpoint/2010/main" val="19396322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F05F4-7CD5-F00B-3A66-48793ACDF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14023-D8BA-F742-CC9E-13E4ECDCF8F4}"/>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5BC335C2-4BE3-F70E-7C29-2681291D688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Institutional and Market Momentum</a:t>
            </a:r>
          </a:p>
          <a:p>
            <a:r>
              <a:rPr lang="en-US" sz="2400" dirty="0">
                <a:solidFill>
                  <a:schemeClr val="bg1"/>
                </a:solidFill>
              </a:rPr>
              <a:t>Major UK institutions (e.g. global asset managers and banks) are piloting </a:t>
            </a:r>
            <a:r>
              <a:rPr lang="en-US" sz="2400" dirty="0" err="1">
                <a:solidFill>
                  <a:schemeClr val="bg1"/>
                </a:solidFill>
              </a:rPr>
              <a:t>tokenised</a:t>
            </a:r>
            <a:r>
              <a:rPr lang="en-US" sz="2400" dirty="0">
                <a:solidFill>
                  <a:schemeClr val="bg1"/>
                </a:solidFill>
              </a:rPr>
              <a:t> bond issuances, fund units, and repo transactions.</a:t>
            </a:r>
          </a:p>
          <a:p>
            <a:r>
              <a:rPr lang="en-US" sz="2400" dirty="0">
                <a:solidFill>
                  <a:schemeClr val="bg1"/>
                </a:solidFill>
              </a:rPr>
              <a:t>The London Stock Exchange Group is developing a digital market infrastructure for issuing and trading blockchain-based assets under existing regulation.</a:t>
            </a:r>
          </a:p>
        </p:txBody>
      </p:sp>
    </p:spTree>
    <p:extLst>
      <p:ext uri="{BB962C8B-B14F-4D97-AF65-F5344CB8AC3E}">
        <p14:creationId xmlns:p14="http://schemas.microsoft.com/office/powerpoint/2010/main" val="814784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8D0A9-3AE5-3274-9E1F-B545F16A9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64151-EB0D-9839-EC69-2DFB2F5A64F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D5F662C-8DD1-4385-66E3-0690F22D495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Institutional and Market Momentum</a:t>
            </a:r>
          </a:p>
          <a:p>
            <a:r>
              <a:rPr lang="en-US" sz="2400" dirty="0">
                <a:solidFill>
                  <a:schemeClr val="bg1"/>
                </a:solidFill>
              </a:rPr>
              <a:t>Major UK institutions (e.g. global asset managers and banks) are piloting </a:t>
            </a:r>
            <a:r>
              <a:rPr lang="en-US" sz="2400" dirty="0" err="1">
                <a:solidFill>
                  <a:schemeClr val="bg1"/>
                </a:solidFill>
              </a:rPr>
              <a:t>tokenised</a:t>
            </a:r>
            <a:r>
              <a:rPr lang="en-US" sz="2400" dirty="0">
                <a:solidFill>
                  <a:schemeClr val="bg1"/>
                </a:solidFill>
              </a:rPr>
              <a:t> bond issuances, fund units, and repo transactions.</a:t>
            </a:r>
          </a:p>
          <a:p>
            <a:r>
              <a:rPr lang="en-US" sz="2400" dirty="0">
                <a:solidFill>
                  <a:schemeClr val="bg1"/>
                </a:solidFill>
              </a:rPr>
              <a:t>The London Stock Exchange Group is developing a digital market infrastructure for issuing and trading blockchain-based assets under existing regulation.</a:t>
            </a:r>
          </a:p>
          <a:p>
            <a:r>
              <a:rPr lang="en-US" sz="2400" dirty="0">
                <a:solidFill>
                  <a:schemeClr val="bg1"/>
                </a:solidFill>
              </a:rPr>
              <a:t>Initiatives like the FCA’s Digital Securities Sandbox (DSS) and the Bank of England’s engagement with digital settlement assets are providing a safe testing ground for innovation.</a:t>
            </a:r>
          </a:p>
        </p:txBody>
      </p:sp>
    </p:spTree>
    <p:extLst>
      <p:ext uri="{BB962C8B-B14F-4D97-AF65-F5344CB8AC3E}">
        <p14:creationId xmlns:p14="http://schemas.microsoft.com/office/powerpoint/2010/main" val="281774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13358-3951-DD86-10BB-DCD4C1008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4D96D-5859-E9EB-BD4F-268B2C823E5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AGENDA</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4280D511-FAD3-D32B-492D-A8AD20C15FEE}"/>
              </a:ext>
            </a:extLst>
          </p:cNvPr>
          <p:cNvSpPr>
            <a:spLocks noGrp="1"/>
          </p:cNvSpPr>
          <p:nvPr>
            <p:ph idx="1"/>
          </p:nvPr>
        </p:nvSpPr>
        <p:spPr>
          <a:xfrm>
            <a:off x="838200" y="1338943"/>
            <a:ext cx="10515600" cy="4838020"/>
          </a:xfrm>
        </p:spPr>
        <p:txBody>
          <a:bodyPr>
            <a:normAutofit fontScale="92500" lnSpcReduction="20000"/>
          </a:bodyPr>
          <a:lstStyle/>
          <a:p>
            <a:pPr marL="514350" indent="-514350">
              <a:buFont typeface="+mj-lt"/>
              <a:buAutoNum type="arabicPeriod"/>
            </a:pPr>
            <a:r>
              <a:rPr lang="en-US" dirty="0">
                <a:solidFill>
                  <a:schemeClr val="bg1"/>
                </a:solidFill>
              </a:rPr>
              <a:t>Welcome and Overview</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Tokenisation and Digital Assets?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the UK regulatory landscape?</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Impact to Investment Products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Risks, issues and challenges that need to be managed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Wrap-up </a:t>
            </a:r>
          </a:p>
          <a:p>
            <a:endParaRPr lang="en-GB" dirty="0"/>
          </a:p>
        </p:txBody>
      </p:sp>
    </p:spTree>
    <p:extLst>
      <p:ext uri="{BB962C8B-B14F-4D97-AF65-F5344CB8AC3E}">
        <p14:creationId xmlns:p14="http://schemas.microsoft.com/office/powerpoint/2010/main" val="22495488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2BF8B-BDDA-0C4F-4DAC-697352B42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B0AA8-E413-6920-0D55-935CE4353013}"/>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38784C6A-0E85-CCAB-7EF8-3CE34863F46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Institutional and Market Momentum</a:t>
            </a:r>
          </a:p>
          <a:p>
            <a:r>
              <a:rPr lang="en-US" sz="2400" dirty="0">
                <a:solidFill>
                  <a:schemeClr val="bg1"/>
                </a:solidFill>
              </a:rPr>
              <a:t>Major UK institutions (e.g. global asset managers and banks) are piloting </a:t>
            </a:r>
            <a:r>
              <a:rPr lang="en-US" sz="2400" dirty="0" err="1">
                <a:solidFill>
                  <a:schemeClr val="bg1"/>
                </a:solidFill>
              </a:rPr>
              <a:t>tokenised</a:t>
            </a:r>
            <a:r>
              <a:rPr lang="en-US" sz="2400" dirty="0">
                <a:solidFill>
                  <a:schemeClr val="bg1"/>
                </a:solidFill>
              </a:rPr>
              <a:t> bond issuances, fund units, and repo transactions.</a:t>
            </a:r>
          </a:p>
          <a:p>
            <a:r>
              <a:rPr lang="en-US" sz="2400" dirty="0">
                <a:solidFill>
                  <a:schemeClr val="bg1"/>
                </a:solidFill>
              </a:rPr>
              <a:t>The London Stock Exchange Group is developing a digital market infrastructure for issuing and trading blockchain-based assets under existing regulation.</a:t>
            </a:r>
          </a:p>
          <a:p>
            <a:r>
              <a:rPr lang="en-US" sz="2400" dirty="0">
                <a:solidFill>
                  <a:schemeClr val="bg1"/>
                </a:solidFill>
              </a:rPr>
              <a:t>Initiatives like the FCA’s Digital Securities Sandbox (DSS) and the Bank of England’s engagement with digital settlement assets are providing a safe testing ground for innovation.</a:t>
            </a:r>
          </a:p>
          <a:p>
            <a:r>
              <a:rPr lang="en-US" sz="2400" dirty="0">
                <a:solidFill>
                  <a:schemeClr val="bg1"/>
                </a:solidFill>
              </a:rPr>
              <a:t>Collaboration between fintech innovators and traditional financial institutions is bridging the gap between legacy systems and blockchain-based models.</a:t>
            </a:r>
          </a:p>
        </p:txBody>
      </p:sp>
    </p:spTree>
    <p:extLst>
      <p:ext uri="{BB962C8B-B14F-4D97-AF65-F5344CB8AC3E}">
        <p14:creationId xmlns:p14="http://schemas.microsoft.com/office/powerpoint/2010/main" val="2152668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0A526-956A-53E6-02E1-0C31269DA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32D7C-4642-97E3-62CF-B9839E657FA4}"/>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4A1BF216-871F-EDC2-4A71-2DEDC74D5FA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783982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098F-20E1-9BC2-C8E9-B0D5835EF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C6A66-F9CC-EE35-5526-CF2B3DC2A9E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B5858386-3E0B-735A-8943-DDF5ACA97DC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Strategic Advantage for the UK</a:t>
            </a:r>
          </a:p>
        </p:txBody>
      </p:sp>
    </p:spTree>
    <p:extLst>
      <p:ext uri="{BB962C8B-B14F-4D97-AF65-F5344CB8AC3E}">
        <p14:creationId xmlns:p14="http://schemas.microsoft.com/office/powerpoint/2010/main" val="6476657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14976-E5C9-10DB-1DFD-7BFEF0CA9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534C8-5905-1CBE-6028-01700D502030}"/>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E13A9DA-053E-03D1-827E-8F7F413CB09B}"/>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Strategic Advantage for the UK</a:t>
            </a:r>
          </a:p>
          <a:p>
            <a:r>
              <a:rPr lang="en-US" sz="2400" dirty="0">
                <a:solidFill>
                  <a:schemeClr val="bg1"/>
                </a:solidFill>
              </a:rPr>
              <a:t>The UK’s strong legal system, progressive regulatory stance, and global financial influence make it an ideal hub for </a:t>
            </a:r>
            <a:r>
              <a:rPr lang="en-US" sz="2400" dirty="0" err="1">
                <a:solidFill>
                  <a:schemeClr val="bg1"/>
                </a:solidFill>
              </a:rPr>
              <a:t>tokenised</a:t>
            </a:r>
            <a:r>
              <a:rPr lang="en-US" sz="2400" dirty="0">
                <a:solidFill>
                  <a:schemeClr val="bg1"/>
                </a:solidFill>
              </a:rPr>
              <a:t> investment innovation.</a:t>
            </a:r>
          </a:p>
        </p:txBody>
      </p:sp>
    </p:spTree>
    <p:extLst>
      <p:ext uri="{BB962C8B-B14F-4D97-AF65-F5344CB8AC3E}">
        <p14:creationId xmlns:p14="http://schemas.microsoft.com/office/powerpoint/2010/main" val="31995242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2ADDD-C43F-E3A5-3D16-E9A09995E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6747B-BC79-FAB6-77EA-4C2B57E9BC08}"/>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25177DE-F4A1-4452-711F-98BF389BBE91}"/>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Strategic Advantage for the UK</a:t>
            </a:r>
          </a:p>
          <a:p>
            <a:r>
              <a:rPr lang="en-US" sz="2400" dirty="0">
                <a:solidFill>
                  <a:schemeClr val="bg1"/>
                </a:solidFill>
              </a:rPr>
              <a:t>The UK’s strong legal system, progressive regulatory stance, and global financial influence make it an ideal hub for </a:t>
            </a:r>
            <a:r>
              <a:rPr lang="en-US" sz="2400" dirty="0" err="1">
                <a:solidFill>
                  <a:schemeClr val="bg1"/>
                </a:solidFill>
              </a:rPr>
              <a:t>tokenised</a:t>
            </a:r>
            <a:r>
              <a:rPr lang="en-US" sz="2400" dirty="0">
                <a:solidFill>
                  <a:schemeClr val="bg1"/>
                </a:solidFill>
              </a:rPr>
              <a:t> investment innovation.</a:t>
            </a:r>
          </a:p>
          <a:p>
            <a:r>
              <a:rPr lang="en-US" sz="2400" dirty="0">
                <a:solidFill>
                  <a:schemeClr val="bg1"/>
                </a:solidFill>
              </a:rPr>
              <a:t>As the EU, US, and Asia develop their own frameworks, the UK’s early leadership could attract capital, talent, and technology investment.</a:t>
            </a:r>
          </a:p>
        </p:txBody>
      </p:sp>
    </p:spTree>
    <p:extLst>
      <p:ext uri="{BB962C8B-B14F-4D97-AF65-F5344CB8AC3E}">
        <p14:creationId xmlns:p14="http://schemas.microsoft.com/office/powerpoint/2010/main" val="1177640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C2A20-563B-DE30-93AC-C3FD43F86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13537-2251-2FBD-EB13-2A9403927436}"/>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05A093FD-A587-9B91-C4D5-E0972BAEA96B}"/>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Strategic Advantage for the UK</a:t>
            </a:r>
          </a:p>
          <a:p>
            <a:r>
              <a:rPr lang="en-US" sz="2400" dirty="0">
                <a:solidFill>
                  <a:schemeClr val="bg1"/>
                </a:solidFill>
              </a:rPr>
              <a:t>The UK’s strong legal system, progressive regulatory stance, and global financial influence make it an ideal hub for </a:t>
            </a:r>
            <a:r>
              <a:rPr lang="en-US" sz="2400" dirty="0" err="1">
                <a:solidFill>
                  <a:schemeClr val="bg1"/>
                </a:solidFill>
              </a:rPr>
              <a:t>tokenised</a:t>
            </a:r>
            <a:r>
              <a:rPr lang="en-US" sz="2400" dirty="0">
                <a:solidFill>
                  <a:schemeClr val="bg1"/>
                </a:solidFill>
              </a:rPr>
              <a:t> investment innovation.</a:t>
            </a:r>
          </a:p>
          <a:p>
            <a:r>
              <a:rPr lang="en-US" sz="2400" dirty="0">
                <a:solidFill>
                  <a:schemeClr val="bg1"/>
                </a:solidFill>
              </a:rPr>
              <a:t>As the EU, US, and Asia develop their own frameworks, the UK’s early leadership could attract capital, talent, and technology investment.</a:t>
            </a:r>
          </a:p>
          <a:p>
            <a:r>
              <a:rPr lang="en-US" sz="2400" dirty="0">
                <a:solidFill>
                  <a:schemeClr val="bg1"/>
                </a:solidFill>
              </a:rPr>
              <a:t>Tokenisation aligns with the UK’s ambition to </a:t>
            </a:r>
            <a:r>
              <a:rPr lang="en-US" sz="2400" dirty="0" err="1">
                <a:solidFill>
                  <a:schemeClr val="bg1"/>
                </a:solidFill>
              </a:rPr>
              <a:t>modernise</a:t>
            </a:r>
            <a:r>
              <a:rPr lang="en-US" sz="2400" dirty="0">
                <a:solidFill>
                  <a:schemeClr val="bg1"/>
                </a:solidFill>
              </a:rPr>
              <a:t> its financial markets and enhance competitiveness post-Brexit.</a:t>
            </a:r>
          </a:p>
        </p:txBody>
      </p:sp>
    </p:spTree>
    <p:extLst>
      <p:ext uri="{BB962C8B-B14F-4D97-AF65-F5344CB8AC3E}">
        <p14:creationId xmlns:p14="http://schemas.microsoft.com/office/powerpoint/2010/main" val="21892530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513E9-91BA-B242-DC02-43CC94B16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C81F6-3AD5-9135-01C0-A314120F7836}"/>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F96BB33D-84FB-9457-7034-0184433D1FD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692057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B7302-442D-C909-33B0-1B913DECF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6C272-5BEF-A471-5FEC-7743703A2076}"/>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E4B766BD-E7ED-E9DD-B554-855B1B8207B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Summary</a:t>
            </a:r>
          </a:p>
          <a:p>
            <a:pPr marL="0" indent="0">
              <a:buNone/>
            </a:pPr>
            <a:endParaRPr lang="en-US" sz="2400" dirty="0">
              <a:solidFill>
                <a:schemeClr val="bg1"/>
              </a:solidFill>
            </a:endParaRPr>
          </a:p>
        </p:txBody>
      </p:sp>
    </p:spTree>
    <p:extLst>
      <p:ext uri="{BB962C8B-B14F-4D97-AF65-F5344CB8AC3E}">
        <p14:creationId xmlns:p14="http://schemas.microsoft.com/office/powerpoint/2010/main" val="4234370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4AFE8-1332-2FB9-0055-23D99DBC1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9953E-033A-CFE6-A76F-3C400B738049}"/>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0DB72734-5A70-CF90-C746-DD95ECA54404}"/>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Summary</a:t>
            </a:r>
          </a:p>
          <a:p>
            <a:r>
              <a:rPr lang="en-US" sz="2400" dirty="0">
                <a:solidFill>
                  <a:schemeClr val="bg1"/>
                </a:solidFill>
              </a:rPr>
              <a:t>Over the next decade, </a:t>
            </a:r>
            <a:r>
              <a:rPr lang="en-US" sz="2400" dirty="0" err="1">
                <a:solidFill>
                  <a:schemeClr val="bg1"/>
                </a:solidFill>
              </a:rPr>
              <a:t>tokenised</a:t>
            </a:r>
            <a:r>
              <a:rPr lang="en-US" sz="2400" dirty="0">
                <a:solidFill>
                  <a:schemeClr val="bg1"/>
                </a:solidFill>
              </a:rPr>
              <a:t> assets could become a mainstream part of portfolios, blending seamlessly with traditional securities.</a:t>
            </a:r>
          </a:p>
          <a:p>
            <a:pPr marL="0" indent="0">
              <a:buNone/>
            </a:pPr>
            <a:endParaRPr lang="en-US" sz="2400" dirty="0">
              <a:solidFill>
                <a:schemeClr val="bg1"/>
              </a:solidFill>
            </a:endParaRPr>
          </a:p>
        </p:txBody>
      </p:sp>
    </p:spTree>
    <p:extLst>
      <p:ext uri="{BB962C8B-B14F-4D97-AF65-F5344CB8AC3E}">
        <p14:creationId xmlns:p14="http://schemas.microsoft.com/office/powerpoint/2010/main" val="11532720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6840-140E-22F6-CBD1-6B6E2D662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97E0E-F55D-3E95-095F-25C45A8FA96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6C8B00DC-C50E-03DE-09B8-127D66F57BE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Summary</a:t>
            </a:r>
          </a:p>
          <a:p>
            <a:r>
              <a:rPr lang="en-US" sz="2400" dirty="0">
                <a:solidFill>
                  <a:schemeClr val="bg1"/>
                </a:solidFill>
              </a:rPr>
              <a:t>Over the next decade, </a:t>
            </a:r>
            <a:r>
              <a:rPr lang="en-US" sz="2400" dirty="0" err="1">
                <a:solidFill>
                  <a:schemeClr val="bg1"/>
                </a:solidFill>
              </a:rPr>
              <a:t>tokenised</a:t>
            </a:r>
            <a:r>
              <a:rPr lang="en-US" sz="2400" dirty="0">
                <a:solidFill>
                  <a:schemeClr val="bg1"/>
                </a:solidFill>
              </a:rPr>
              <a:t> assets could become a mainstream part of portfolios, blending seamlessly with traditional securities.</a:t>
            </a:r>
          </a:p>
          <a:p>
            <a:r>
              <a:rPr lang="en-US" sz="2400" dirty="0">
                <a:solidFill>
                  <a:schemeClr val="bg1"/>
                </a:solidFill>
              </a:rPr>
              <a:t>Expect the emergence of digital-native investment platforms offering real-time, borderless access to diversified, </a:t>
            </a:r>
            <a:r>
              <a:rPr lang="en-US" sz="2400" dirty="0" err="1">
                <a:solidFill>
                  <a:schemeClr val="bg1"/>
                </a:solidFill>
              </a:rPr>
              <a:t>tokenised</a:t>
            </a:r>
            <a:r>
              <a:rPr lang="en-US" sz="2400" dirty="0">
                <a:solidFill>
                  <a:schemeClr val="bg1"/>
                </a:solidFill>
              </a:rPr>
              <a:t> portfolios.</a:t>
            </a:r>
          </a:p>
          <a:p>
            <a:pPr marL="0" indent="0">
              <a:buNone/>
            </a:pPr>
            <a:endParaRPr lang="en-US" sz="2400" dirty="0">
              <a:solidFill>
                <a:schemeClr val="bg1"/>
              </a:solidFill>
            </a:endParaRPr>
          </a:p>
        </p:txBody>
      </p:sp>
    </p:spTree>
    <p:extLst>
      <p:ext uri="{BB962C8B-B14F-4D97-AF65-F5344CB8AC3E}">
        <p14:creationId xmlns:p14="http://schemas.microsoft.com/office/powerpoint/2010/main" val="169810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E5F77-F0F5-B1B8-A1CC-8C2EB66DC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7E5B9-1EDE-88F6-0FE0-C08EA764D34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AGENDA</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B3577DDB-CA41-15AB-4AAC-D1D21D6B3BE9}"/>
              </a:ext>
            </a:extLst>
          </p:cNvPr>
          <p:cNvSpPr>
            <a:spLocks noGrp="1"/>
          </p:cNvSpPr>
          <p:nvPr>
            <p:ph idx="1"/>
          </p:nvPr>
        </p:nvSpPr>
        <p:spPr>
          <a:xfrm>
            <a:off x="838200" y="1338943"/>
            <a:ext cx="10515600" cy="4838020"/>
          </a:xfrm>
        </p:spPr>
        <p:txBody>
          <a:bodyPr>
            <a:normAutofit fontScale="92500" lnSpcReduction="20000"/>
          </a:bodyPr>
          <a:lstStyle/>
          <a:p>
            <a:pPr marL="514350" indent="-514350">
              <a:buFont typeface="+mj-lt"/>
              <a:buAutoNum type="arabicPeriod"/>
            </a:pPr>
            <a:r>
              <a:rPr lang="en-US" b="1" i="1" u="sng" dirty="0">
                <a:solidFill>
                  <a:schemeClr val="bg1"/>
                </a:solidFill>
              </a:rPr>
              <a:t>Welcome and Overview</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Tokenisation and Digital Assets?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the UK regulatory landscape?</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Impact to Investment Products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Risks, issues and challenges that need to be managed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Wrap-up </a:t>
            </a:r>
          </a:p>
          <a:p>
            <a:endParaRPr lang="en-GB" dirty="0"/>
          </a:p>
        </p:txBody>
      </p:sp>
    </p:spTree>
    <p:extLst>
      <p:ext uri="{BB962C8B-B14F-4D97-AF65-F5344CB8AC3E}">
        <p14:creationId xmlns:p14="http://schemas.microsoft.com/office/powerpoint/2010/main" val="2137145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BD777-7102-7492-1EE2-4E4FB5316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670B0-1918-C838-6505-FD213C2E63F9}"/>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PRODUCT IMPACTS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AFE76DBC-A12F-2536-ADFF-6AE23DD693F9}"/>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Summary</a:t>
            </a:r>
          </a:p>
          <a:p>
            <a:r>
              <a:rPr lang="en-US" sz="2400" dirty="0">
                <a:solidFill>
                  <a:schemeClr val="bg1"/>
                </a:solidFill>
              </a:rPr>
              <a:t>Over the next decade, </a:t>
            </a:r>
            <a:r>
              <a:rPr lang="en-US" sz="2400" dirty="0" err="1">
                <a:solidFill>
                  <a:schemeClr val="bg1"/>
                </a:solidFill>
              </a:rPr>
              <a:t>tokenised</a:t>
            </a:r>
            <a:r>
              <a:rPr lang="en-US" sz="2400" dirty="0">
                <a:solidFill>
                  <a:schemeClr val="bg1"/>
                </a:solidFill>
              </a:rPr>
              <a:t> assets could become a mainstream part of portfolios, blending seamlessly with traditional securities.</a:t>
            </a:r>
          </a:p>
          <a:p>
            <a:r>
              <a:rPr lang="en-US" sz="2400" dirty="0">
                <a:solidFill>
                  <a:schemeClr val="bg1"/>
                </a:solidFill>
              </a:rPr>
              <a:t>Expect the emergence of digital-native investment platforms offering real-time, borderless access to diversified, </a:t>
            </a:r>
            <a:r>
              <a:rPr lang="en-US" sz="2400" dirty="0" err="1">
                <a:solidFill>
                  <a:schemeClr val="bg1"/>
                </a:solidFill>
              </a:rPr>
              <a:t>tokenised</a:t>
            </a:r>
            <a:r>
              <a:rPr lang="en-US" sz="2400" dirty="0">
                <a:solidFill>
                  <a:schemeClr val="bg1"/>
                </a:solidFill>
              </a:rPr>
              <a:t> portfolios.</a:t>
            </a:r>
          </a:p>
          <a:p>
            <a:r>
              <a:rPr lang="en-US" sz="2400" dirty="0">
                <a:solidFill>
                  <a:schemeClr val="bg1"/>
                </a:solidFill>
              </a:rPr>
              <a:t>The UK’s financial institutions have an opportunity to shape global standards and export expertise in digital asset innovation.</a:t>
            </a:r>
          </a:p>
          <a:p>
            <a:pPr marL="0" indent="0">
              <a:buNone/>
            </a:pPr>
            <a:endParaRPr lang="en-US" sz="2400" dirty="0">
              <a:solidFill>
                <a:schemeClr val="bg1"/>
              </a:solidFill>
            </a:endParaRPr>
          </a:p>
        </p:txBody>
      </p:sp>
    </p:spTree>
    <p:extLst>
      <p:ext uri="{BB962C8B-B14F-4D97-AF65-F5344CB8AC3E}">
        <p14:creationId xmlns:p14="http://schemas.microsoft.com/office/powerpoint/2010/main" val="3000778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23181-134A-4085-2F46-2E75D5EB9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A4D94-E428-58ED-9B10-4F58EFF3C23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AGENDA</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DDF1A853-B99C-FE38-28D0-5232075E748B}"/>
              </a:ext>
            </a:extLst>
          </p:cNvPr>
          <p:cNvSpPr>
            <a:spLocks noGrp="1"/>
          </p:cNvSpPr>
          <p:nvPr>
            <p:ph idx="1"/>
          </p:nvPr>
        </p:nvSpPr>
        <p:spPr>
          <a:xfrm>
            <a:off x="838200" y="1338943"/>
            <a:ext cx="10515600" cy="4838020"/>
          </a:xfrm>
        </p:spPr>
        <p:txBody>
          <a:bodyPr>
            <a:normAutofit fontScale="92500" lnSpcReduction="20000"/>
          </a:bodyPr>
          <a:lstStyle/>
          <a:p>
            <a:pPr marL="514350" indent="-514350">
              <a:buFont typeface="+mj-lt"/>
              <a:buAutoNum type="arabicPeriod"/>
            </a:pPr>
            <a:r>
              <a:rPr lang="en-US" dirty="0">
                <a:solidFill>
                  <a:schemeClr val="bg1"/>
                </a:solidFill>
              </a:rPr>
              <a:t>Welcome and Overview</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Tokenisation and Digital Assets?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is the UK regulatory landscape?</a:t>
            </a:r>
          </a:p>
          <a:p>
            <a:pPr marL="514350" indent="-514350">
              <a:buFont typeface="+mj-lt"/>
              <a:buAutoNum type="arabicPeriod"/>
            </a:pPr>
            <a:endParaRPr lang="en-US" b="1" i="1" u="sng" dirty="0">
              <a:solidFill>
                <a:schemeClr val="bg1"/>
              </a:solidFill>
            </a:endParaRPr>
          </a:p>
          <a:p>
            <a:pPr marL="514350" indent="-514350">
              <a:buFont typeface="+mj-lt"/>
              <a:buAutoNum type="arabicPeriod"/>
            </a:pPr>
            <a:r>
              <a:rPr lang="en-US" dirty="0">
                <a:solidFill>
                  <a:schemeClr val="bg1"/>
                </a:solidFill>
              </a:rPr>
              <a:t>Impact to Investment Products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b="1" i="1" u="sng" dirty="0">
                <a:solidFill>
                  <a:schemeClr val="bg1"/>
                </a:solidFill>
              </a:rPr>
              <a:t>Risks, issues and challenges that need to be managed</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Wrap-up </a:t>
            </a:r>
          </a:p>
          <a:p>
            <a:endParaRPr lang="en-GB" dirty="0"/>
          </a:p>
        </p:txBody>
      </p:sp>
    </p:spTree>
    <p:extLst>
      <p:ext uri="{BB962C8B-B14F-4D97-AF65-F5344CB8AC3E}">
        <p14:creationId xmlns:p14="http://schemas.microsoft.com/office/powerpoint/2010/main" val="3427542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47762-318B-7805-425D-C76A8CA5C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F201E-A34D-F480-B39E-97ADB6768773}"/>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9FB259EE-0891-574D-7FE9-C2194152FAA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670542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D7B61-7067-8822-4776-D01CE1813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31ADA-C949-8C8A-3983-43C5042EA0EE}"/>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40B47503-A94E-8D74-1A52-0549F9A61E18}"/>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While </a:t>
            </a:r>
            <a:r>
              <a:rPr lang="en-US" sz="2400" dirty="0" err="1">
                <a:solidFill>
                  <a:schemeClr val="bg1"/>
                </a:solidFill>
              </a:rPr>
              <a:t>tokenisation</a:t>
            </a:r>
            <a:r>
              <a:rPr lang="en-US" sz="2400" dirty="0">
                <a:solidFill>
                  <a:schemeClr val="bg1"/>
                </a:solidFill>
              </a:rPr>
              <a:t> and digital assets offer significant opportunities</a:t>
            </a:r>
          </a:p>
        </p:txBody>
      </p:sp>
    </p:spTree>
    <p:extLst>
      <p:ext uri="{BB962C8B-B14F-4D97-AF65-F5344CB8AC3E}">
        <p14:creationId xmlns:p14="http://schemas.microsoft.com/office/powerpoint/2010/main" val="19903413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08F65-E17F-F460-AACF-E6CE4CA55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54E91-721D-BA7C-ABA0-59DA32B5A985}"/>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36A13DC8-6AE4-0855-8807-CA89E8104555}"/>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While </a:t>
            </a:r>
            <a:r>
              <a:rPr lang="en-US" sz="2400" dirty="0" err="1">
                <a:solidFill>
                  <a:schemeClr val="bg1"/>
                </a:solidFill>
              </a:rPr>
              <a:t>tokenisation</a:t>
            </a:r>
            <a:r>
              <a:rPr lang="en-US" sz="2400" dirty="0">
                <a:solidFill>
                  <a:schemeClr val="bg1"/>
                </a:solidFill>
              </a:rPr>
              <a:t> and digital assets offer significant opportunities</a:t>
            </a:r>
          </a:p>
          <a:p>
            <a:pPr marL="0" indent="0">
              <a:buNone/>
            </a:pPr>
            <a:endParaRPr lang="en-US" sz="2400" dirty="0">
              <a:solidFill>
                <a:schemeClr val="bg1"/>
              </a:solidFill>
            </a:endParaRPr>
          </a:p>
          <a:p>
            <a:pPr marL="0" indent="0">
              <a:buNone/>
            </a:pPr>
            <a:r>
              <a:rPr lang="en-US" sz="2400" dirty="0">
                <a:solidFill>
                  <a:schemeClr val="bg1"/>
                </a:solidFill>
              </a:rPr>
              <a:t>There are important risks and challenges to consider</a:t>
            </a:r>
          </a:p>
        </p:txBody>
      </p:sp>
    </p:spTree>
    <p:extLst>
      <p:ext uri="{BB962C8B-B14F-4D97-AF65-F5344CB8AC3E}">
        <p14:creationId xmlns:p14="http://schemas.microsoft.com/office/powerpoint/2010/main" val="16861969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3D138-E4F4-37CA-95CA-D55D7B9FD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B7C73-735C-A6B6-C92E-6C92069FC4BB}"/>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5" name="Content Placeholder 4">
            <a:extLst>
              <a:ext uri="{FF2B5EF4-FFF2-40B4-BE49-F238E27FC236}">
                <a16:creationId xmlns:a16="http://schemas.microsoft.com/office/drawing/2014/main" id="{211C464D-0FA2-D8BD-2332-011896A9A40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4417682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08E03-40AD-8F9D-2350-BDA637CD7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23954-E47F-4995-7D67-D6BF944AE93C}"/>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61D57870-F054-CFB1-BEC2-261864951C90}"/>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Regulatory Uncertainty</a:t>
            </a:r>
          </a:p>
          <a:p>
            <a:pPr marL="0" indent="0">
              <a:buNone/>
            </a:pPr>
            <a:endParaRPr lang="en-US" sz="2400" dirty="0">
              <a:solidFill>
                <a:schemeClr val="bg1"/>
              </a:solidFill>
            </a:endParaRPr>
          </a:p>
        </p:txBody>
      </p:sp>
    </p:spTree>
    <p:extLst>
      <p:ext uri="{BB962C8B-B14F-4D97-AF65-F5344CB8AC3E}">
        <p14:creationId xmlns:p14="http://schemas.microsoft.com/office/powerpoint/2010/main" val="17935459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3B93-A7ED-88B2-0CAC-621BFD671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EE471-F88A-925E-869E-AF9A998A6DDD}"/>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72C1C331-DE66-C2A0-5D46-6EF6299BE945}"/>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Regulatory Uncertainty</a:t>
            </a:r>
          </a:p>
          <a:p>
            <a:r>
              <a:rPr lang="en-US" sz="2400" dirty="0">
                <a:solidFill>
                  <a:schemeClr val="bg1"/>
                </a:solidFill>
              </a:rPr>
              <a:t>Regulatory frameworks are still evolving, especially around </a:t>
            </a:r>
            <a:r>
              <a:rPr lang="en-US" sz="2400" dirty="0" err="1">
                <a:solidFill>
                  <a:schemeClr val="bg1"/>
                </a:solidFill>
              </a:rPr>
              <a:t>tokenised</a:t>
            </a:r>
            <a:r>
              <a:rPr lang="en-US" sz="2400" dirty="0">
                <a:solidFill>
                  <a:schemeClr val="bg1"/>
                </a:solidFill>
              </a:rPr>
              <a:t> securities, stablecoins, and digital custody.</a:t>
            </a:r>
          </a:p>
          <a:p>
            <a:pPr marL="0" indent="0">
              <a:buNone/>
            </a:pPr>
            <a:endParaRPr lang="en-US" sz="2400" dirty="0">
              <a:solidFill>
                <a:schemeClr val="bg1"/>
              </a:solidFill>
            </a:endParaRPr>
          </a:p>
        </p:txBody>
      </p:sp>
    </p:spTree>
    <p:extLst>
      <p:ext uri="{BB962C8B-B14F-4D97-AF65-F5344CB8AC3E}">
        <p14:creationId xmlns:p14="http://schemas.microsoft.com/office/powerpoint/2010/main" val="8964252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ED58F-B719-E048-6934-4BDAC9C61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77C93-22AD-921D-62A6-4EB793679B67}"/>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62AD2EE0-1EAE-143D-763B-BC3DECE45F1E}"/>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Regulatory Uncertainty</a:t>
            </a:r>
          </a:p>
          <a:p>
            <a:r>
              <a:rPr lang="en-US" sz="2400" dirty="0">
                <a:solidFill>
                  <a:schemeClr val="bg1"/>
                </a:solidFill>
              </a:rPr>
              <a:t>Regulatory frameworks are still evolving, especially around </a:t>
            </a:r>
            <a:r>
              <a:rPr lang="en-US" sz="2400" dirty="0" err="1">
                <a:solidFill>
                  <a:schemeClr val="bg1"/>
                </a:solidFill>
              </a:rPr>
              <a:t>tokenised</a:t>
            </a:r>
            <a:r>
              <a:rPr lang="en-US" sz="2400" dirty="0">
                <a:solidFill>
                  <a:schemeClr val="bg1"/>
                </a:solidFill>
              </a:rPr>
              <a:t> securities, stablecoins, and digital custody.</a:t>
            </a:r>
          </a:p>
          <a:p>
            <a:r>
              <a:rPr lang="en-US" sz="2400" dirty="0">
                <a:solidFill>
                  <a:schemeClr val="bg1"/>
                </a:solidFill>
              </a:rPr>
              <a:t>Differences between jurisdictions can create cross-border compliance complexities for UK investors and institutions.</a:t>
            </a:r>
          </a:p>
          <a:p>
            <a:pPr marL="0" indent="0">
              <a:buNone/>
            </a:pPr>
            <a:endParaRPr lang="en-US" sz="2400" dirty="0">
              <a:solidFill>
                <a:schemeClr val="bg1"/>
              </a:solidFill>
            </a:endParaRPr>
          </a:p>
        </p:txBody>
      </p:sp>
    </p:spTree>
    <p:extLst>
      <p:ext uri="{BB962C8B-B14F-4D97-AF65-F5344CB8AC3E}">
        <p14:creationId xmlns:p14="http://schemas.microsoft.com/office/powerpoint/2010/main" val="5453897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1A785-5C18-AAEE-DE9D-D5FA965CE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4BFBC-91FD-2085-5836-50CAFD6C9C9A}"/>
              </a:ext>
            </a:extLst>
          </p:cNvPr>
          <p:cNvSpPr>
            <a:spLocks noGrp="1"/>
          </p:cNvSpPr>
          <p:nvPr>
            <p:ph type="title"/>
          </p:nvPr>
        </p:nvSpPr>
        <p:spPr>
          <a:xfrm>
            <a:off x="838200" y="365126"/>
            <a:ext cx="10515600" cy="821418"/>
          </a:xfrm>
        </p:spPr>
        <p:txBody>
          <a:bodyPr/>
          <a:lstStyle/>
          <a:p>
            <a:r>
              <a:rPr lang="en-US" dirty="0">
                <a:solidFill>
                  <a:schemeClr val="bg1"/>
                </a:solidFill>
                <a:latin typeface="DM Sans" pitchFamily="2" charset="0"/>
              </a:rPr>
              <a:t>RISKS AND CHALLENGES</a:t>
            </a:r>
            <a:endParaRPr lang="en-GB" dirty="0">
              <a:solidFill>
                <a:schemeClr val="bg1"/>
              </a:solidFill>
              <a:latin typeface="DM Sans" pitchFamily="2" charset="0"/>
            </a:endParaRPr>
          </a:p>
        </p:txBody>
      </p:sp>
      <p:sp>
        <p:nvSpPr>
          <p:cNvPr id="3" name="Content Placeholder 2">
            <a:extLst>
              <a:ext uri="{FF2B5EF4-FFF2-40B4-BE49-F238E27FC236}">
                <a16:creationId xmlns:a16="http://schemas.microsoft.com/office/drawing/2014/main" id="{CCF7EEE3-D79C-CB1A-F9B6-60125CD8BFC5}"/>
              </a:ext>
            </a:extLst>
          </p:cNvPr>
          <p:cNvSpPr>
            <a:spLocks noGrp="1"/>
          </p:cNvSpPr>
          <p:nvPr>
            <p:ph idx="1"/>
          </p:nvPr>
        </p:nvSpPr>
        <p:spPr>
          <a:xfrm>
            <a:off x="838200" y="1338943"/>
            <a:ext cx="10515600" cy="4838020"/>
          </a:xfrm>
        </p:spPr>
        <p:txBody>
          <a:bodyPr>
            <a:noAutofit/>
          </a:bodyPr>
          <a:lstStyle/>
          <a:p>
            <a:pPr marL="0" indent="0">
              <a:buNone/>
            </a:pPr>
            <a:r>
              <a:rPr lang="en-US" sz="2400" dirty="0">
                <a:solidFill>
                  <a:schemeClr val="bg1"/>
                </a:solidFill>
              </a:rPr>
              <a:t>Regulatory Uncertainty</a:t>
            </a:r>
          </a:p>
          <a:p>
            <a:r>
              <a:rPr lang="en-US" sz="2400" dirty="0">
                <a:solidFill>
                  <a:schemeClr val="bg1"/>
                </a:solidFill>
              </a:rPr>
              <a:t>Regulatory frameworks are still evolving, especially around </a:t>
            </a:r>
            <a:r>
              <a:rPr lang="en-US" sz="2400" dirty="0" err="1">
                <a:solidFill>
                  <a:schemeClr val="bg1"/>
                </a:solidFill>
              </a:rPr>
              <a:t>tokenised</a:t>
            </a:r>
            <a:r>
              <a:rPr lang="en-US" sz="2400" dirty="0">
                <a:solidFill>
                  <a:schemeClr val="bg1"/>
                </a:solidFill>
              </a:rPr>
              <a:t> securities, stablecoins, and digital custody.</a:t>
            </a:r>
          </a:p>
          <a:p>
            <a:r>
              <a:rPr lang="en-US" sz="2400" dirty="0">
                <a:solidFill>
                  <a:schemeClr val="bg1"/>
                </a:solidFill>
              </a:rPr>
              <a:t>Differences between jurisdictions can create cross-border compliance complexities for UK investors and institutions.</a:t>
            </a:r>
          </a:p>
          <a:p>
            <a:r>
              <a:rPr lang="en-US" sz="2400" dirty="0">
                <a:solidFill>
                  <a:schemeClr val="bg1"/>
                </a:solidFill>
              </a:rPr>
              <a:t>Ongoing updates may affect product eligibility, reporting, and investor protection requirements.</a:t>
            </a:r>
          </a:p>
          <a:p>
            <a:pPr marL="0" indent="0">
              <a:buNone/>
            </a:pPr>
            <a:endParaRPr lang="en-US" sz="2400" dirty="0">
              <a:solidFill>
                <a:schemeClr val="bg1"/>
              </a:solidFill>
            </a:endParaRPr>
          </a:p>
        </p:txBody>
      </p:sp>
    </p:spTree>
    <p:extLst>
      <p:ext uri="{BB962C8B-B14F-4D97-AF65-F5344CB8AC3E}">
        <p14:creationId xmlns:p14="http://schemas.microsoft.com/office/powerpoint/2010/main" val="864762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640a6b-02e7-4fdd-9177-3b02f3b08b39">
      <Terms xmlns="http://schemas.microsoft.com/office/infopath/2007/PartnerControls"/>
    </lcf76f155ced4ddcb4097134ff3c332f>
    <TaxCatchAll xmlns="3da1d8b3-c7cf-4beb-bef8-645be57664aa" xsi:nil="true"/>
    <SharedWithUsers xmlns="3da1d8b3-c7cf-4beb-bef8-645be57664aa">
      <UserInfo>
        <DisplayName>Paul Lockey</DisplayName>
        <AccountId>34</AccountId>
        <AccountType/>
      </UserInfo>
      <UserInfo>
        <DisplayName>Nicola Cutts</DisplayName>
        <AccountId>32</AccountId>
        <AccountType/>
      </UserInfo>
      <UserInfo>
        <DisplayName>adajabaru</DisplayName>
        <AccountId>11</AccountId>
        <AccountType/>
      </UserInfo>
      <UserInfo>
        <DisplayName>Era Aidil</DisplayName>
        <AccountId>35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BC57E827F604489532DC46007DD978" ma:contentTypeVersion="13" ma:contentTypeDescription="Create a new document." ma:contentTypeScope="" ma:versionID="d4bbedd15ba7e3f2dbac95205ef767b2">
  <xsd:schema xmlns:xsd="http://www.w3.org/2001/XMLSchema" xmlns:xs="http://www.w3.org/2001/XMLSchema" xmlns:p="http://schemas.microsoft.com/office/2006/metadata/properties" xmlns:ns2="3da1d8b3-c7cf-4beb-bef8-645be57664aa" xmlns:ns3="6c640a6b-02e7-4fdd-9177-3b02f3b08b39" targetNamespace="http://schemas.microsoft.com/office/2006/metadata/properties" ma:root="true" ma:fieldsID="98d66216e422272f74b967bd30f771bd" ns2:_="" ns3:_="">
    <xsd:import namespace="3da1d8b3-c7cf-4beb-bef8-645be57664aa"/>
    <xsd:import namespace="6c640a6b-02e7-4fdd-9177-3b02f3b08b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1d8b3-c7cf-4beb-bef8-645be57664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881971c-fe8c-471d-88ac-50990d755e57}" ma:internalName="TaxCatchAll" ma:showField="CatchAllData" ma:web="3da1d8b3-c7cf-4beb-bef8-645be57664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640a6b-02e7-4fdd-9177-3b02f3b08b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7b83ac6-96b0-4705-a0dd-687f02ad83e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52394-6751-4765-B2E3-8248D8C48B5D}">
  <ds:schemaRefs>
    <ds:schemaRef ds:uri="http://schemas.microsoft.com/office/2006/metadata/properties"/>
    <ds:schemaRef ds:uri="http://www.w3.org/2000/xmlns/"/>
    <ds:schemaRef ds:uri="6c640a6b-02e7-4fdd-9177-3b02f3b08b39"/>
    <ds:schemaRef ds:uri="http://schemas.microsoft.com/office/infopath/2007/PartnerControls"/>
    <ds:schemaRef ds:uri="3da1d8b3-c7cf-4beb-bef8-645be57664aa"/>
    <ds:schemaRef ds:uri="http://www.w3.org/2001/XMLSchema-instance"/>
  </ds:schemaRefs>
</ds:datastoreItem>
</file>

<file path=customXml/itemProps2.xml><?xml version="1.0" encoding="utf-8"?>
<ds:datastoreItem xmlns:ds="http://schemas.openxmlformats.org/officeDocument/2006/customXml" ds:itemID="{5C028AE7-499C-44E3-9CB8-0B26C6D826D8}">
  <ds:schemaRefs>
    <ds:schemaRef ds:uri="http://schemas.microsoft.com/office/2006/metadata/contentType"/>
    <ds:schemaRef ds:uri="http://schemas.microsoft.com/office/2006/metadata/properties/metaAttributes"/>
    <ds:schemaRef ds:uri="http://www.w3.org/2000/xmlns/"/>
    <ds:schemaRef ds:uri="http://www.w3.org/2001/XMLSchema"/>
    <ds:schemaRef ds:uri="3da1d8b3-c7cf-4beb-bef8-645be57664aa"/>
    <ds:schemaRef ds:uri="6c640a6b-02e7-4fdd-9177-3b02f3b08b39"/>
  </ds:schemaRefs>
</ds:datastoreItem>
</file>

<file path=customXml/itemProps3.xml><?xml version="1.0" encoding="utf-8"?>
<ds:datastoreItem xmlns:ds="http://schemas.openxmlformats.org/officeDocument/2006/customXml" ds:itemID="{1C695EC9-D2C4-4E8F-8F1D-6A1C1DB885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4918</Words>
  <Application>Microsoft Office PowerPoint</Application>
  <PresentationFormat>Widescreen</PresentationFormat>
  <Paragraphs>636</Paragraphs>
  <Slides>135</Slides>
  <Notes>0</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PowerPoint Presentation</vt:lpstr>
      <vt:lpstr>PowerPoint Presentation</vt:lpstr>
      <vt:lpstr>PowerPoint Presentation</vt:lpstr>
      <vt:lpstr>PowerPoint Presentation</vt:lpstr>
      <vt:lpstr>ABOUT THE SPEAKERS</vt:lpstr>
      <vt:lpstr>ABOUT THE SPEAKERS</vt:lpstr>
      <vt:lpstr>ABOUT THE SPEAKERS</vt:lpstr>
      <vt:lpstr>AGENDA</vt:lpstr>
      <vt:lpstr>AGENDA</vt:lpstr>
      <vt:lpstr>WELCOME AND OVERVIEW</vt:lpstr>
      <vt:lpstr>WELCOME AND OVERVIEW</vt:lpstr>
      <vt:lpstr>WELCOME AND OVERVIEW</vt:lpstr>
      <vt:lpstr>WELCOME AND OVERVIEW</vt:lpstr>
      <vt:lpstr>WELCOME AND OVERVIEW</vt:lpstr>
      <vt:lpstr>WELCOME AND OVERVIEW</vt:lpstr>
      <vt:lpstr>WELCOME AND OVERVIEW</vt:lpstr>
      <vt:lpstr>WELCOME AND OVERVIEW</vt:lpstr>
      <vt:lpstr>AGENDA</vt:lpstr>
      <vt:lpstr>WHAT IS A DIGITAL ASSET?</vt:lpstr>
      <vt:lpstr>WHAT IS A DIGITAL ASSET?</vt:lpstr>
      <vt:lpstr>WHAT IS A DIGITAL ASSET?</vt:lpstr>
      <vt:lpstr>WHAT IS A DIGITAL ASSET?</vt:lpstr>
      <vt:lpstr>WHAT IS A DIGITAL ASSET?</vt:lpstr>
      <vt:lpstr>WHAT IS A DIGITAL ASSET?</vt:lpstr>
      <vt:lpstr>WHAT IS A DIGITAL ASSET?</vt:lpstr>
      <vt:lpstr>WHAT IS A DIGITAL ASSET?</vt:lpstr>
      <vt:lpstr>WHAT IS A DIGITAL ASSET?</vt:lpstr>
      <vt:lpstr>BUT WHAT IS TOKENISATION?</vt:lpstr>
      <vt:lpstr>BUT WHAT IS TOKENISATION?</vt:lpstr>
      <vt:lpstr>BUT WHAT IS TOKENISATION?</vt:lpstr>
      <vt:lpstr>BUT WHAT IS TOKENISATION?</vt:lpstr>
      <vt:lpstr>BUT WHAT IS TOKENISATION?</vt:lpstr>
      <vt:lpstr>BUT WHAT IS TOKENISATION?</vt:lpstr>
      <vt:lpstr>BUT WHAT IS TOKENISATION?</vt:lpstr>
      <vt:lpstr>BUT WHAT IS TOKENISATION?</vt:lpstr>
      <vt:lpstr>BUT WHAT IS TOKENISATION?</vt:lpstr>
      <vt:lpstr>SUMMARY TABLE</vt:lpstr>
      <vt:lpstr>SUMMARY TABLE</vt:lpstr>
      <vt:lpstr>SUMMARY TABLE</vt:lpstr>
      <vt:lpstr>SUMMARY TABLE</vt:lpstr>
      <vt:lpstr>SUMMARY TABLE</vt:lpstr>
      <vt:lpstr>AGENDA</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UK REGULATORY LANDSCAPE</vt:lpstr>
      <vt:lpstr>AGENDA</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PRODUCT IMPACTS</vt:lpstr>
      <vt:lpstr>AGENDA</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RISKS AND CHALLENGES</vt:lpstr>
      <vt:lpstr>AGENDA</vt:lpstr>
      <vt:lpstr>WRAP UP AND KEY TAKE AWAYS</vt:lpstr>
      <vt:lpstr>WRAP UP AND KEY TAKE AWAYS</vt:lpstr>
      <vt:lpstr>WRAP UP AND KEY TAKE AWAYS</vt:lpstr>
      <vt:lpstr>WRAP UP AND KEY TAKE AWAYS</vt:lpstr>
      <vt:lpstr>WRAP UP AND KEY TAKE AWAYS</vt:lpstr>
      <vt:lpstr>AGENDA</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Era Aidil</dc:creator>
  <cp:lastModifiedBy>Microsoft Office User</cp:lastModifiedBy>
  <cp:revision>6</cp:revision>
  <dcterms:created xsi:type="dcterms:W3CDTF">2024-06-03T14:10:49Z</dcterms:created>
  <dcterms:modified xsi:type="dcterms:W3CDTF">2025-12-23T16:49:13Z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0x0101005FBC57E827F604489532DC46007DD978</vt:lpwstr>
  </property>
  <property fmtid="{D5CDD505-2E9C-101B-9397-08002B2CF9AE}" pid="3" name="MediaServiceImageTags">
    <vt:lpwstr/>
  </property>
</Properties>
</file>